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59" r:id="rId3"/>
    <p:sldId id="260" r:id="rId4"/>
    <p:sldId id="261" r:id="rId5"/>
    <p:sldId id="291" r:id="rId6"/>
    <p:sldId id="272" r:id="rId7"/>
    <p:sldId id="286" r:id="rId8"/>
    <p:sldId id="281" r:id="rId9"/>
    <p:sldId id="289" r:id="rId10"/>
    <p:sldId id="282" r:id="rId11"/>
    <p:sldId id="269" r:id="rId12"/>
    <p:sldId id="283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22" autoAdjust="0"/>
    <p:restoredTop sz="94660"/>
  </p:normalViewPr>
  <p:slideViewPr>
    <p:cSldViewPr snapToGrid="0">
      <p:cViewPr varScale="1">
        <p:scale>
          <a:sx n="96" d="100"/>
          <a:sy n="96" d="100"/>
        </p:scale>
        <p:origin x="66" y="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image" Target="../media/image22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12" Type="http://schemas.openxmlformats.org/officeDocument/2006/relationships/image" Target="../media/image21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11" Type="http://schemas.openxmlformats.org/officeDocument/2006/relationships/image" Target="../media/image20.wmf"/><Relationship Id="rId5" Type="http://schemas.openxmlformats.org/officeDocument/2006/relationships/image" Target="../media/image14.wmf"/><Relationship Id="rId15" Type="http://schemas.openxmlformats.org/officeDocument/2006/relationships/image" Target="../media/image24.wmf"/><Relationship Id="rId10" Type="http://schemas.openxmlformats.org/officeDocument/2006/relationships/image" Target="../media/image19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Relationship Id="rId14" Type="http://schemas.openxmlformats.org/officeDocument/2006/relationships/image" Target="../media/image23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12" Type="http://schemas.openxmlformats.org/officeDocument/2006/relationships/image" Target="../media/image36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11" Type="http://schemas.openxmlformats.org/officeDocument/2006/relationships/image" Target="../media/image35.wmf"/><Relationship Id="rId5" Type="http://schemas.openxmlformats.org/officeDocument/2006/relationships/image" Target="../media/image29.wmf"/><Relationship Id="rId10" Type="http://schemas.openxmlformats.org/officeDocument/2006/relationships/image" Target="../media/image34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13" Type="http://schemas.openxmlformats.org/officeDocument/2006/relationships/image" Target="../media/image49.wmf"/><Relationship Id="rId3" Type="http://schemas.openxmlformats.org/officeDocument/2006/relationships/image" Target="../media/image39.wmf"/><Relationship Id="rId7" Type="http://schemas.openxmlformats.org/officeDocument/2006/relationships/image" Target="../media/image43.wmf"/><Relationship Id="rId12" Type="http://schemas.openxmlformats.org/officeDocument/2006/relationships/image" Target="../media/image48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11" Type="http://schemas.openxmlformats.org/officeDocument/2006/relationships/image" Target="../media/image47.wmf"/><Relationship Id="rId5" Type="http://schemas.openxmlformats.org/officeDocument/2006/relationships/image" Target="../media/image41.wmf"/><Relationship Id="rId10" Type="http://schemas.openxmlformats.org/officeDocument/2006/relationships/image" Target="../media/image46.wmf"/><Relationship Id="rId4" Type="http://schemas.openxmlformats.org/officeDocument/2006/relationships/image" Target="../media/image40.wmf"/><Relationship Id="rId9" Type="http://schemas.openxmlformats.org/officeDocument/2006/relationships/image" Target="../media/image45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image" Target="../media/image52.wmf"/><Relationship Id="rId7" Type="http://schemas.openxmlformats.org/officeDocument/2006/relationships/image" Target="../media/image56.wmf"/><Relationship Id="rId12" Type="http://schemas.openxmlformats.org/officeDocument/2006/relationships/image" Target="../media/image61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11" Type="http://schemas.openxmlformats.org/officeDocument/2006/relationships/image" Target="../media/image60.wmf"/><Relationship Id="rId5" Type="http://schemas.openxmlformats.org/officeDocument/2006/relationships/image" Target="../media/image54.wmf"/><Relationship Id="rId10" Type="http://schemas.openxmlformats.org/officeDocument/2006/relationships/image" Target="../media/image59.wmf"/><Relationship Id="rId4" Type="http://schemas.openxmlformats.org/officeDocument/2006/relationships/image" Target="../media/image53.wmf"/><Relationship Id="rId9" Type="http://schemas.openxmlformats.org/officeDocument/2006/relationships/image" Target="../media/image5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Relationship Id="rId5" Type="http://schemas.openxmlformats.org/officeDocument/2006/relationships/image" Target="../media/image70.wmf"/><Relationship Id="rId4" Type="http://schemas.openxmlformats.org/officeDocument/2006/relationships/image" Target="../media/image6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6D980-AC75-443F-A827-EC851714C8A4}" type="datetimeFigureOut">
              <a:rPr lang="en-US" smtClean="0"/>
              <a:t>03/10/2021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95E7-B9AF-4869-9249-9C2373371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976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6D980-AC75-443F-A827-EC851714C8A4}" type="datetimeFigureOut">
              <a:rPr lang="en-US" smtClean="0"/>
              <a:t>03/10/2021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95E7-B9AF-4869-9249-9C2373371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421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6D980-AC75-443F-A827-EC851714C8A4}" type="datetimeFigureOut">
              <a:rPr lang="en-US" smtClean="0"/>
              <a:t>03/10/2021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95E7-B9AF-4869-9249-9C2373371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07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6D980-AC75-443F-A827-EC851714C8A4}" type="datetimeFigureOut">
              <a:rPr lang="en-US" smtClean="0"/>
              <a:t>03/10/2021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95E7-B9AF-4869-9249-9C2373371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094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6D980-AC75-443F-A827-EC851714C8A4}" type="datetimeFigureOut">
              <a:rPr lang="en-US" smtClean="0"/>
              <a:t>03/10/2021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95E7-B9AF-4869-9249-9C2373371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021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6D980-AC75-443F-A827-EC851714C8A4}" type="datetimeFigureOut">
              <a:rPr lang="en-US" smtClean="0"/>
              <a:t>03/10/2021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95E7-B9AF-4869-9249-9C2373371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692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6D980-AC75-443F-A827-EC851714C8A4}" type="datetimeFigureOut">
              <a:rPr lang="en-US" smtClean="0"/>
              <a:t>03/10/2021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95E7-B9AF-4869-9249-9C2373371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383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6D980-AC75-443F-A827-EC851714C8A4}" type="datetimeFigureOut">
              <a:rPr lang="en-US" smtClean="0"/>
              <a:t>03/10/2021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95E7-B9AF-4869-9249-9C2373371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785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6D980-AC75-443F-A827-EC851714C8A4}" type="datetimeFigureOut">
              <a:rPr lang="en-US" smtClean="0"/>
              <a:t>03/10/2021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95E7-B9AF-4869-9249-9C2373371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857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6D980-AC75-443F-A827-EC851714C8A4}" type="datetimeFigureOut">
              <a:rPr lang="en-US" smtClean="0"/>
              <a:t>03/10/2021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95E7-B9AF-4869-9249-9C2373371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919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6D980-AC75-443F-A827-EC851714C8A4}" type="datetimeFigureOut">
              <a:rPr lang="en-US" smtClean="0"/>
              <a:t>03/10/2021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95E7-B9AF-4869-9249-9C2373371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510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6D980-AC75-443F-A827-EC851714C8A4}" type="datetimeFigureOut">
              <a:rPr lang="en-US" smtClean="0"/>
              <a:t>03/10/2021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195E7-B9AF-4869-9249-9C2373371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042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18" Type="http://schemas.openxmlformats.org/officeDocument/2006/relationships/oleObject" Target="../embeddings/oleObject8.bin"/><Relationship Id="rId3" Type="http://schemas.openxmlformats.org/officeDocument/2006/relationships/image" Target="../media/image9.jpg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8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gif"/><Relationship Id="rId2" Type="http://schemas.openxmlformats.org/officeDocument/2006/relationships/image" Target="../media/image7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7" Type="http://schemas.openxmlformats.org/officeDocument/2006/relationships/image" Target="../media/image7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67.bin"/><Relationship Id="rId5" Type="http://schemas.openxmlformats.org/officeDocument/2006/relationships/image" Target="../media/image76.png"/><Relationship Id="rId4" Type="http://schemas.openxmlformats.org/officeDocument/2006/relationships/image" Target="../media/image7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wmf"/><Relationship Id="rId18" Type="http://schemas.openxmlformats.org/officeDocument/2006/relationships/oleObject" Target="../embeddings/oleObject16.bin"/><Relationship Id="rId26" Type="http://schemas.openxmlformats.org/officeDocument/2006/relationships/oleObject" Target="../embeddings/oleObject20.bin"/><Relationship Id="rId3" Type="http://schemas.openxmlformats.org/officeDocument/2006/relationships/image" Target="../media/image9.jpg"/><Relationship Id="rId21" Type="http://schemas.openxmlformats.org/officeDocument/2006/relationships/image" Target="../media/image18.wmf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13.bin"/><Relationship Id="rId17" Type="http://schemas.openxmlformats.org/officeDocument/2006/relationships/image" Target="../media/image16.wmf"/><Relationship Id="rId25" Type="http://schemas.openxmlformats.org/officeDocument/2006/relationships/image" Target="../media/image20.wmf"/><Relationship Id="rId33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5.bin"/><Relationship Id="rId20" Type="http://schemas.openxmlformats.org/officeDocument/2006/relationships/oleObject" Target="../embeddings/oleObject17.bin"/><Relationship Id="rId29" Type="http://schemas.openxmlformats.org/officeDocument/2006/relationships/image" Target="../media/image22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3.wmf"/><Relationship Id="rId24" Type="http://schemas.openxmlformats.org/officeDocument/2006/relationships/oleObject" Target="../embeddings/oleObject19.bin"/><Relationship Id="rId32" Type="http://schemas.openxmlformats.org/officeDocument/2006/relationships/oleObject" Target="../embeddings/oleObject23.bin"/><Relationship Id="rId5" Type="http://schemas.openxmlformats.org/officeDocument/2006/relationships/image" Target="../media/image10.wmf"/><Relationship Id="rId15" Type="http://schemas.openxmlformats.org/officeDocument/2006/relationships/image" Target="../media/image15.wmf"/><Relationship Id="rId23" Type="http://schemas.openxmlformats.org/officeDocument/2006/relationships/image" Target="../media/image19.wmf"/><Relationship Id="rId28" Type="http://schemas.openxmlformats.org/officeDocument/2006/relationships/oleObject" Target="../embeddings/oleObject21.bin"/><Relationship Id="rId10" Type="http://schemas.openxmlformats.org/officeDocument/2006/relationships/oleObject" Target="../embeddings/oleObject12.bin"/><Relationship Id="rId19" Type="http://schemas.openxmlformats.org/officeDocument/2006/relationships/image" Target="../media/image17.wmf"/><Relationship Id="rId31" Type="http://schemas.openxmlformats.org/officeDocument/2006/relationships/image" Target="../media/image23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14.bin"/><Relationship Id="rId22" Type="http://schemas.openxmlformats.org/officeDocument/2006/relationships/oleObject" Target="../embeddings/oleObject18.bin"/><Relationship Id="rId27" Type="http://schemas.openxmlformats.org/officeDocument/2006/relationships/image" Target="../media/image21.wmf"/><Relationship Id="rId30" Type="http://schemas.openxmlformats.org/officeDocument/2006/relationships/oleObject" Target="../embeddings/oleObject22.bin"/><Relationship Id="rId8" Type="http://schemas.openxmlformats.org/officeDocument/2006/relationships/oleObject" Target="../embeddings/oleObject1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image" Target="../media/image29.wmf"/><Relationship Id="rId18" Type="http://schemas.openxmlformats.org/officeDocument/2006/relationships/oleObject" Target="../embeddings/oleObject31.bin"/><Relationship Id="rId26" Type="http://schemas.openxmlformats.org/officeDocument/2006/relationships/oleObject" Target="../embeddings/oleObject35.bin"/><Relationship Id="rId3" Type="http://schemas.openxmlformats.org/officeDocument/2006/relationships/image" Target="../media/image9.jpg"/><Relationship Id="rId21" Type="http://schemas.openxmlformats.org/officeDocument/2006/relationships/image" Target="../media/image33.wmf"/><Relationship Id="rId7" Type="http://schemas.openxmlformats.org/officeDocument/2006/relationships/image" Target="../media/image26.wmf"/><Relationship Id="rId12" Type="http://schemas.openxmlformats.org/officeDocument/2006/relationships/oleObject" Target="../embeddings/oleObject28.bin"/><Relationship Id="rId17" Type="http://schemas.openxmlformats.org/officeDocument/2006/relationships/image" Target="../media/image31.wmf"/><Relationship Id="rId25" Type="http://schemas.openxmlformats.org/officeDocument/2006/relationships/image" Target="../media/image35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30.bin"/><Relationship Id="rId20" Type="http://schemas.openxmlformats.org/officeDocument/2006/relationships/oleObject" Target="../embeddings/oleObject32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28.wmf"/><Relationship Id="rId24" Type="http://schemas.openxmlformats.org/officeDocument/2006/relationships/oleObject" Target="../embeddings/oleObject34.bin"/><Relationship Id="rId5" Type="http://schemas.openxmlformats.org/officeDocument/2006/relationships/image" Target="../media/image25.wmf"/><Relationship Id="rId15" Type="http://schemas.openxmlformats.org/officeDocument/2006/relationships/image" Target="../media/image30.wmf"/><Relationship Id="rId23" Type="http://schemas.openxmlformats.org/officeDocument/2006/relationships/image" Target="../media/image34.wmf"/><Relationship Id="rId10" Type="http://schemas.openxmlformats.org/officeDocument/2006/relationships/oleObject" Target="../embeddings/oleObject27.bin"/><Relationship Id="rId19" Type="http://schemas.openxmlformats.org/officeDocument/2006/relationships/image" Target="../media/image32.wmf"/><Relationship Id="rId4" Type="http://schemas.openxmlformats.org/officeDocument/2006/relationships/oleObject" Target="../embeddings/oleObject24.bin"/><Relationship Id="rId9" Type="http://schemas.openxmlformats.org/officeDocument/2006/relationships/image" Target="../media/image27.wmf"/><Relationship Id="rId14" Type="http://schemas.openxmlformats.org/officeDocument/2006/relationships/oleObject" Target="../embeddings/oleObject29.bin"/><Relationship Id="rId22" Type="http://schemas.openxmlformats.org/officeDocument/2006/relationships/oleObject" Target="../embeddings/oleObject33.bin"/><Relationship Id="rId27" Type="http://schemas.openxmlformats.org/officeDocument/2006/relationships/image" Target="../media/image3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13" Type="http://schemas.openxmlformats.org/officeDocument/2006/relationships/image" Target="../media/image41.wmf"/><Relationship Id="rId18" Type="http://schemas.openxmlformats.org/officeDocument/2006/relationships/oleObject" Target="../embeddings/oleObject43.bin"/><Relationship Id="rId26" Type="http://schemas.openxmlformats.org/officeDocument/2006/relationships/oleObject" Target="../embeddings/oleObject47.bin"/><Relationship Id="rId3" Type="http://schemas.openxmlformats.org/officeDocument/2006/relationships/image" Target="../media/image9.jpg"/><Relationship Id="rId21" Type="http://schemas.openxmlformats.org/officeDocument/2006/relationships/image" Target="../media/image45.wmf"/><Relationship Id="rId7" Type="http://schemas.openxmlformats.org/officeDocument/2006/relationships/image" Target="../media/image38.wmf"/><Relationship Id="rId12" Type="http://schemas.openxmlformats.org/officeDocument/2006/relationships/oleObject" Target="../embeddings/oleObject40.bin"/><Relationship Id="rId17" Type="http://schemas.openxmlformats.org/officeDocument/2006/relationships/image" Target="../media/image43.wmf"/><Relationship Id="rId25" Type="http://schemas.openxmlformats.org/officeDocument/2006/relationships/image" Target="../media/image47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42.bin"/><Relationship Id="rId20" Type="http://schemas.openxmlformats.org/officeDocument/2006/relationships/oleObject" Target="../embeddings/oleObject44.bin"/><Relationship Id="rId29" Type="http://schemas.openxmlformats.org/officeDocument/2006/relationships/image" Target="../media/image49.wmf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7.bin"/><Relationship Id="rId11" Type="http://schemas.openxmlformats.org/officeDocument/2006/relationships/image" Target="../media/image40.wmf"/><Relationship Id="rId24" Type="http://schemas.openxmlformats.org/officeDocument/2006/relationships/oleObject" Target="../embeddings/oleObject46.bin"/><Relationship Id="rId5" Type="http://schemas.openxmlformats.org/officeDocument/2006/relationships/image" Target="../media/image37.wmf"/><Relationship Id="rId15" Type="http://schemas.openxmlformats.org/officeDocument/2006/relationships/image" Target="../media/image42.wmf"/><Relationship Id="rId23" Type="http://schemas.openxmlformats.org/officeDocument/2006/relationships/image" Target="../media/image46.wmf"/><Relationship Id="rId28" Type="http://schemas.openxmlformats.org/officeDocument/2006/relationships/oleObject" Target="../embeddings/oleObject48.bin"/><Relationship Id="rId10" Type="http://schemas.openxmlformats.org/officeDocument/2006/relationships/oleObject" Target="../embeddings/oleObject39.bin"/><Relationship Id="rId19" Type="http://schemas.openxmlformats.org/officeDocument/2006/relationships/image" Target="../media/image44.wmf"/><Relationship Id="rId4" Type="http://schemas.openxmlformats.org/officeDocument/2006/relationships/oleObject" Target="../embeddings/oleObject36.bin"/><Relationship Id="rId9" Type="http://schemas.openxmlformats.org/officeDocument/2006/relationships/image" Target="../media/image39.wmf"/><Relationship Id="rId14" Type="http://schemas.openxmlformats.org/officeDocument/2006/relationships/oleObject" Target="../embeddings/oleObject41.bin"/><Relationship Id="rId22" Type="http://schemas.openxmlformats.org/officeDocument/2006/relationships/oleObject" Target="../embeddings/oleObject45.bin"/><Relationship Id="rId27" Type="http://schemas.openxmlformats.org/officeDocument/2006/relationships/image" Target="../media/image4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13" Type="http://schemas.openxmlformats.org/officeDocument/2006/relationships/oleObject" Target="../embeddings/oleObject54.bin"/><Relationship Id="rId18" Type="http://schemas.openxmlformats.org/officeDocument/2006/relationships/image" Target="../media/image56.wmf"/><Relationship Id="rId26" Type="http://schemas.openxmlformats.org/officeDocument/2006/relationships/image" Target="../media/image60.wmf"/><Relationship Id="rId3" Type="http://schemas.openxmlformats.org/officeDocument/2006/relationships/image" Target="../media/image62.gif"/><Relationship Id="rId21" Type="http://schemas.openxmlformats.org/officeDocument/2006/relationships/oleObject" Target="../embeddings/oleObject58.bin"/><Relationship Id="rId7" Type="http://schemas.openxmlformats.org/officeDocument/2006/relationships/oleObject" Target="../embeddings/oleObject51.bin"/><Relationship Id="rId12" Type="http://schemas.openxmlformats.org/officeDocument/2006/relationships/image" Target="../media/image53.wmf"/><Relationship Id="rId17" Type="http://schemas.openxmlformats.org/officeDocument/2006/relationships/oleObject" Target="../embeddings/oleObject56.bin"/><Relationship Id="rId25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5.wmf"/><Relationship Id="rId20" Type="http://schemas.openxmlformats.org/officeDocument/2006/relationships/image" Target="../media/image57.wmf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0.bin"/><Relationship Id="rId11" Type="http://schemas.openxmlformats.org/officeDocument/2006/relationships/oleObject" Target="../embeddings/oleObject53.bin"/><Relationship Id="rId24" Type="http://schemas.openxmlformats.org/officeDocument/2006/relationships/image" Target="../media/image59.wmf"/><Relationship Id="rId5" Type="http://schemas.openxmlformats.org/officeDocument/2006/relationships/image" Target="../media/image50.wmf"/><Relationship Id="rId15" Type="http://schemas.openxmlformats.org/officeDocument/2006/relationships/oleObject" Target="../embeddings/oleObject55.bin"/><Relationship Id="rId23" Type="http://schemas.openxmlformats.org/officeDocument/2006/relationships/oleObject" Target="../embeddings/oleObject59.bin"/><Relationship Id="rId28" Type="http://schemas.openxmlformats.org/officeDocument/2006/relationships/image" Target="../media/image61.wmf"/><Relationship Id="rId10" Type="http://schemas.openxmlformats.org/officeDocument/2006/relationships/image" Target="../media/image52.wmf"/><Relationship Id="rId19" Type="http://schemas.openxmlformats.org/officeDocument/2006/relationships/oleObject" Target="../embeddings/oleObject57.bin"/><Relationship Id="rId4" Type="http://schemas.openxmlformats.org/officeDocument/2006/relationships/oleObject" Target="../embeddings/oleObject49.bin"/><Relationship Id="rId9" Type="http://schemas.openxmlformats.org/officeDocument/2006/relationships/oleObject" Target="../embeddings/oleObject52.bin"/><Relationship Id="rId14" Type="http://schemas.openxmlformats.org/officeDocument/2006/relationships/image" Target="../media/image54.wmf"/><Relationship Id="rId22" Type="http://schemas.openxmlformats.org/officeDocument/2006/relationships/image" Target="../media/image58.wmf"/><Relationship Id="rId27" Type="http://schemas.openxmlformats.org/officeDocument/2006/relationships/oleObject" Target="../embeddings/oleObject6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jpeg"/><Relationship Id="rId2" Type="http://schemas.openxmlformats.org/officeDocument/2006/relationships/image" Target="../media/image6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13" Type="http://schemas.openxmlformats.org/officeDocument/2006/relationships/image" Target="../media/image70.wmf"/><Relationship Id="rId3" Type="http://schemas.openxmlformats.org/officeDocument/2006/relationships/oleObject" Target="../embeddings/oleObject62.bin"/><Relationship Id="rId7" Type="http://schemas.openxmlformats.org/officeDocument/2006/relationships/image" Target="../media/image67.wmf"/><Relationship Id="rId12" Type="http://schemas.openxmlformats.org/officeDocument/2006/relationships/oleObject" Target="../embeddings/oleObject6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3.bin"/><Relationship Id="rId11" Type="http://schemas.openxmlformats.org/officeDocument/2006/relationships/image" Target="../media/image69.wmf"/><Relationship Id="rId5" Type="http://schemas.openxmlformats.org/officeDocument/2006/relationships/image" Target="../media/image62.gif"/><Relationship Id="rId15" Type="http://schemas.microsoft.com/office/2007/relationships/hdphoto" Target="../media/hdphoto1.wdp"/><Relationship Id="rId10" Type="http://schemas.openxmlformats.org/officeDocument/2006/relationships/oleObject" Target="../embeddings/oleObject65.bin"/><Relationship Id="rId4" Type="http://schemas.openxmlformats.org/officeDocument/2006/relationships/image" Target="../media/image66.wmf"/><Relationship Id="rId9" Type="http://schemas.openxmlformats.org/officeDocument/2006/relationships/image" Target="../media/image68.wmf"/><Relationship Id="rId14" Type="http://schemas.openxmlformats.org/officeDocument/2006/relationships/image" Target="../media/image7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540"/>
            <a:ext cx="12192000" cy="682132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552334" y="282575"/>
            <a:ext cx="8628005" cy="646331"/>
          </a:xfrm>
          <a:prstGeom prst="rect">
            <a:avLst/>
          </a:prstGeom>
          <a:solidFill>
            <a:srgbClr val="FFFF00"/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 err="1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3600" b="1" dirty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b="1" dirty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600" b="1" dirty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b="1" dirty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endParaRPr lang="en-US" sz="3600" b="1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Group 43"/>
          <p:cNvGrpSpPr>
            <a:grpSpLocks/>
          </p:cNvGrpSpPr>
          <p:nvPr/>
        </p:nvGrpSpPr>
        <p:grpSpPr bwMode="auto">
          <a:xfrm>
            <a:off x="1165409" y="822325"/>
            <a:ext cx="6324600" cy="1508125"/>
            <a:chOff x="533400" y="822099"/>
            <a:chExt cx="6324600" cy="1508105"/>
          </a:xfrm>
        </p:grpSpPr>
        <p:sp>
          <p:nvSpPr>
            <p:cNvPr id="10" name="TextBox 4"/>
            <p:cNvSpPr txBox="1">
              <a:spLocks noChangeArrowheads="1"/>
            </p:cNvSpPr>
            <p:nvPr/>
          </p:nvSpPr>
          <p:spPr bwMode="auto">
            <a:xfrm>
              <a:off x="533400" y="822099"/>
              <a:ext cx="6324600" cy="1508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ts val="1200"/>
                </a:spcBef>
              </a:pPr>
              <a:r>
                <a:rPr lang="en-US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a) </a:t>
              </a:r>
              <a:r>
                <a:rPr lang="en-US" altLang="en-US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Giá</a:t>
              </a:r>
              <a:r>
                <a:rPr lang="en-US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trị</a:t>
              </a:r>
              <a:r>
                <a:rPr lang="en-US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tuyệt</a:t>
              </a:r>
              <a:r>
                <a:rPr lang="en-US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đối</a:t>
              </a:r>
              <a:r>
                <a:rPr lang="en-US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một</a:t>
              </a:r>
              <a:r>
                <a:rPr lang="en-US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nguyên</a:t>
              </a:r>
              <a:r>
                <a:rPr lang="en-US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a </a:t>
              </a:r>
              <a:r>
                <a:rPr lang="en-US" altLang="en-US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gì</a:t>
              </a:r>
              <a:r>
                <a:rPr lang="en-US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?</a:t>
              </a:r>
            </a:p>
            <a:p>
              <a:pPr eaLnBrk="1" hangingPunct="1">
                <a:spcBef>
                  <a:spcPts val="1200"/>
                </a:spcBef>
              </a:pPr>
              <a:r>
                <a:rPr lang="en-US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</a:t>
              </a:r>
              <a:r>
                <a:rPr lang="en-US" altLang="en-US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Tìm</a:t>
              </a:r>
              <a:r>
                <a:rPr lang="en-US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eaLnBrk="1" hangingPunct="1">
                <a:spcBef>
                  <a:spcPts val="1200"/>
                </a:spcBef>
              </a:pPr>
              <a:endPara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1" name="Group 37"/>
            <p:cNvGrpSpPr>
              <a:grpSpLocks/>
            </p:cNvGrpSpPr>
            <p:nvPr/>
          </p:nvGrpSpPr>
          <p:grpSpPr bwMode="auto">
            <a:xfrm>
              <a:off x="1752600" y="1270716"/>
              <a:ext cx="2057400" cy="573019"/>
              <a:chOff x="5638800" y="3475927"/>
              <a:chExt cx="2220088" cy="651177"/>
            </a:xfrm>
          </p:grpSpPr>
          <p:graphicFrame>
            <p:nvGraphicFramePr>
              <p:cNvPr id="12" name="Object 32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5638800" y="3505200"/>
              <a:ext cx="762000" cy="61501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485" name="Equation" r:id="rId4" imgW="330120" imgH="266400" progId="Equation.DSMT4">
                      <p:embed/>
                    </p:oleObj>
                  </mc:Choice>
                  <mc:Fallback>
                    <p:oleObj name="Equation" r:id="rId4" imgW="330120" imgH="266400" progId="Equation.DSMT4">
                      <p:embed/>
                      <p:pic>
                        <p:nvPicPr>
                          <p:cNvPr id="12" name="Object 3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638800" y="3505200"/>
                            <a:ext cx="762000" cy="61501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3" name="Object 33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7394712" y="3505199"/>
              <a:ext cx="464176" cy="62190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486" name="Equation" r:id="rId6" imgW="190440" imgH="266400" progId="Equation.DSMT4">
                      <p:embed/>
                    </p:oleObj>
                  </mc:Choice>
                  <mc:Fallback>
                    <p:oleObj name="Equation" r:id="rId6" imgW="190440" imgH="266400" progId="Equation.DSMT4">
                      <p:embed/>
                      <p:pic>
                        <p:nvPicPr>
                          <p:cNvPr id="13" name="Object 3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394712" y="3505199"/>
                            <a:ext cx="464176" cy="62190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4" name="Object 34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6553200" y="3475927"/>
              <a:ext cx="725556" cy="63486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487" name="Equation" r:id="rId8" imgW="304560" imgH="266400" progId="Equation.DSMT4">
                      <p:embed/>
                    </p:oleObj>
                  </mc:Choice>
                  <mc:Fallback>
                    <p:oleObj name="Equation" r:id="rId8" imgW="304560" imgH="266400" progId="Equation.DSMT4">
                      <p:embed/>
                      <p:pic>
                        <p:nvPicPr>
                          <p:cNvPr id="14" name="Object 3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553200" y="3475927"/>
                            <a:ext cx="725556" cy="63486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15" name="Group 42"/>
          <p:cNvGrpSpPr>
            <a:grpSpLocks/>
          </p:cNvGrpSpPr>
          <p:nvPr/>
        </p:nvGrpSpPr>
        <p:grpSpPr bwMode="auto">
          <a:xfrm>
            <a:off x="1176522" y="1828800"/>
            <a:ext cx="6497637" cy="609600"/>
            <a:chOff x="545205" y="1916805"/>
            <a:chExt cx="6497638" cy="609600"/>
          </a:xfrm>
        </p:grpSpPr>
        <p:sp>
          <p:nvSpPr>
            <p:cNvPr id="16" name="TextBox 6"/>
            <p:cNvSpPr txBox="1">
              <a:spLocks noChangeArrowheads="1"/>
            </p:cNvSpPr>
            <p:nvPr/>
          </p:nvSpPr>
          <p:spPr bwMode="auto">
            <a:xfrm>
              <a:off x="545205" y="1981200"/>
              <a:ext cx="6497638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b) </a:t>
              </a:r>
              <a:r>
                <a:rPr lang="en-US" altLang="en-US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Tìm</a:t>
              </a:r>
              <a:r>
                <a:rPr lang="en-US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x </a:t>
              </a:r>
              <a:r>
                <a:rPr lang="en-US" altLang="en-US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biết</a:t>
              </a:r>
              <a:r>
                <a:rPr lang="en-US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</a:p>
          </p:txBody>
        </p:sp>
        <p:graphicFrame>
          <p:nvGraphicFramePr>
            <p:cNvPr id="17" name="Object 8"/>
            <p:cNvGraphicFramePr>
              <a:graphicFrameLocks noChangeAspect="1"/>
            </p:cNvGraphicFramePr>
            <p:nvPr>
              <p:extLst/>
            </p:nvPr>
          </p:nvGraphicFramePr>
          <p:xfrm>
            <a:off x="2590800" y="1916805"/>
            <a:ext cx="1045029" cy="609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88" name="Equation" r:id="rId10" imgW="457200" imgH="266400" progId="Equation.DSMT4">
                    <p:embed/>
                  </p:oleObj>
                </mc:Choice>
                <mc:Fallback>
                  <p:oleObj name="Equation" r:id="rId10" imgW="457200" imgH="266400" progId="Equation.DSMT4">
                    <p:embed/>
                    <p:pic>
                      <p:nvPicPr>
                        <p:cNvPr id="17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90800" y="1916805"/>
                          <a:ext cx="1045029" cy="609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8" name="Group 45"/>
          <p:cNvGrpSpPr>
            <a:grpSpLocks/>
          </p:cNvGrpSpPr>
          <p:nvPr/>
        </p:nvGrpSpPr>
        <p:grpSpPr bwMode="auto">
          <a:xfrm>
            <a:off x="2017643" y="2455863"/>
            <a:ext cx="6539166" cy="1464854"/>
            <a:chOff x="547434" y="3505200"/>
            <a:chExt cx="6539166" cy="1464937"/>
          </a:xfrm>
        </p:grpSpPr>
        <p:sp>
          <p:nvSpPr>
            <p:cNvPr id="19" name="Rounded Rectangle 18"/>
            <p:cNvSpPr/>
            <p:nvPr/>
          </p:nvSpPr>
          <p:spPr>
            <a:xfrm>
              <a:off x="609600" y="3505200"/>
              <a:ext cx="6477000" cy="10668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TextBox 4"/>
            <p:cNvSpPr txBox="1">
              <a:spLocks noChangeArrowheads="1"/>
            </p:cNvSpPr>
            <p:nvPr/>
          </p:nvSpPr>
          <p:spPr bwMode="auto">
            <a:xfrm>
              <a:off x="547434" y="3615844"/>
              <a:ext cx="6462966" cy="1354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ts val="1200"/>
                </a:spcBef>
                <a:defRPr/>
              </a:pPr>
              <a:r>
                <a:rPr lang="en-US" sz="24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a) </a:t>
              </a:r>
              <a:r>
                <a:rPr lang="en-US" sz="24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Giá</a:t>
              </a:r>
              <a:r>
                <a:rPr lang="en-US" sz="24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trị</a:t>
              </a:r>
              <a:r>
                <a:rPr lang="en-US" sz="24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tuyệt</a:t>
              </a:r>
              <a:r>
                <a:rPr lang="en-US" sz="24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đối</a:t>
              </a:r>
              <a:r>
                <a:rPr lang="en-US" sz="24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4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24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nguyên</a:t>
              </a:r>
              <a:r>
                <a:rPr lang="en-US" sz="24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a </a:t>
              </a:r>
              <a:r>
                <a:rPr lang="en-US" sz="24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khoảng</a:t>
              </a:r>
              <a:r>
                <a:rPr lang="en-US" sz="24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cách</a:t>
              </a:r>
              <a:r>
                <a:rPr lang="en-US" sz="24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từ</a:t>
              </a:r>
              <a:r>
                <a:rPr lang="en-US" sz="24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điểm</a:t>
              </a:r>
              <a:r>
                <a:rPr lang="en-US" sz="24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a </a:t>
              </a:r>
              <a:r>
                <a:rPr lang="en-US" sz="24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đến</a:t>
              </a:r>
              <a:r>
                <a:rPr lang="en-US" sz="24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điểm</a:t>
              </a:r>
              <a:r>
                <a:rPr lang="en-US" sz="24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0 </a:t>
              </a:r>
              <a:r>
                <a:rPr lang="en-US" sz="24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trên</a:t>
              </a:r>
              <a:r>
                <a:rPr lang="en-US" sz="24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trục</a:t>
              </a:r>
              <a:r>
                <a:rPr lang="en-US" sz="24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pPr>
                <a:spcBef>
                  <a:spcPts val="1200"/>
                </a:spcBef>
                <a:defRPr/>
              </a:pPr>
              <a:endPara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7" name="Group 77"/>
          <p:cNvGrpSpPr>
            <a:grpSpLocks/>
          </p:cNvGrpSpPr>
          <p:nvPr/>
        </p:nvGrpSpPr>
        <p:grpSpPr bwMode="auto">
          <a:xfrm>
            <a:off x="1421790" y="4426018"/>
            <a:ext cx="6497638" cy="624453"/>
            <a:chOff x="545205" y="1981200"/>
            <a:chExt cx="6497638" cy="624453"/>
          </a:xfrm>
        </p:grpSpPr>
        <p:sp>
          <p:nvSpPr>
            <p:cNvPr id="48" name="TextBox 6"/>
            <p:cNvSpPr txBox="1">
              <a:spLocks noChangeArrowheads="1"/>
            </p:cNvSpPr>
            <p:nvPr/>
          </p:nvSpPr>
          <p:spPr bwMode="auto">
            <a:xfrm>
              <a:off x="545205" y="1981200"/>
              <a:ext cx="649763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49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44725182"/>
                </p:ext>
              </p:extLst>
            </p:nvPr>
          </p:nvGraphicFramePr>
          <p:xfrm>
            <a:off x="868281" y="1996053"/>
            <a:ext cx="3597275" cy="609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89" name="Equation" r:id="rId12" imgW="1574640" imgH="266400" progId="Equation.DSMT4">
                    <p:embed/>
                  </p:oleObj>
                </mc:Choice>
                <mc:Fallback>
                  <p:oleObj name="Equation" r:id="rId12" imgW="1574640" imgH="266400" progId="Equation.DSMT4">
                    <p:embed/>
                    <p:pic>
                      <p:nvPicPr>
                        <p:cNvPr id="49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8281" y="1996053"/>
                          <a:ext cx="3597275" cy="609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0" name="Group 53"/>
          <p:cNvGrpSpPr>
            <a:grpSpLocks/>
          </p:cNvGrpSpPr>
          <p:nvPr/>
        </p:nvGrpSpPr>
        <p:grpSpPr bwMode="auto">
          <a:xfrm>
            <a:off x="1192397" y="3664230"/>
            <a:ext cx="6497637" cy="583094"/>
            <a:chOff x="560388" y="3664230"/>
            <a:chExt cx="6497637" cy="583094"/>
          </a:xfrm>
        </p:grpSpPr>
        <p:grpSp>
          <p:nvGrpSpPr>
            <p:cNvPr id="51" name="Group 80"/>
            <p:cNvGrpSpPr>
              <a:grpSpLocks/>
            </p:cNvGrpSpPr>
            <p:nvPr/>
          </p:nvGrpSpPr>
          <p:grpSpPr bwMode="auto">
            <a:xfrm>
              <a:off x="560388" y="3698373"/>
              <a:ext cx="6497637" cy="548951"/>
              <a:chOff x="545205" y="2110412"/>
              <a:chExt cx="6497638" cy="548951"/>
            </a:xfrm>
          </p:grpSpPr>
          <p:sp>
            <p:nvSpPr>
              <p:cNvPr id="54" name="TextBox 6"/>
              <p:cNvSpPr txBox="1">
                <a:spLocks noChangeArrowheads="1"/>
              </p:cNvSpPr>
              <p:nvPr/>
            </p:nvSpPr>
            <p:spPr bwMode="auto">
              <a:xfrm>
                <a:off x="545205" y="2110412"/>
                <a:ext cx="6497638" cy="461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2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</a:t>
                </a:r>
              </a:p>
            </p:txBody>
          </p:sp>
          <p:graphicFrame>
            <p:nvGraphicFramePr>
              <p:cNvPr id="55" name="Object 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396750065"/>
                  </p:ext>
                </p:extLst>
              </p:nvPr>
            </p:nvGraphicFramePr>
            <p:xfrm>
              <a:off x="1077501" y="2125963"/>
              <a:ext cx="1320800" cy="5334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490" name="Equation" r:id="rId14" imgW="660240" imgH="266400" progId="Equation.DSMT4">
                      <p:embed/>
                    </p:oleObj>
                  </mc:Choice>
                  <mc:Fallback>
                    <p:oleObj name="Equation" r:id="rId14" imgW="660240" imgH="266400" progId="Equation.DSMT4">
                      <p:embed/>
                      <p:pic>
                        <p:nvPicPr>
                          <p:cNvPr id="55" name="Object 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77501" y="2125963"/>
                            <a:ext cx="1320800" cy="5334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52" name="Object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37340283"/>
                </p:ext>
              </p:extLst>
            </p:nvPr>
          </p:nvGraphicFramePr>
          <p:xfrm>
            <a:off x="2870200" y="3684106"/>
            <a:ext cx="1117600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91" name="Equation" r:id="rId16" imgW="558720" imgH="266400" progId="Equation.DSMT4">
                    <p:embed/>
                  </p:oleObj>
                </mc:Choice>
                <mc:Fallback>
                  <p:oleObj name="Equation" r:id="rId16" imgW="558720" imgH="266400" progId="Equation.DSMT4">
                    <p:embed/>
                    <p:pic>
                      <p:nvPicPr>
                        <p:cNvPr id="52" name="Object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70200" y="3684106"/>
                          <a:ext cx="1117600" cy="533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3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11261243"/>
                </p:ext>
              </p:extLst>
            </p:nvPr>
          </p:nvGraphicFramePr>
          <p:xfrm>
            <a:off x="4686300" y="3664230"/>
            <a:ext cx="889000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92" name="Equation" r:id="rId18" imgW="444240" imgH="266400" progId="Equation.DSMT4">
                    <p:embed/>
                  </p:oleObj>
                </mc:Choice>
                <mc:Fallback>
                  <p:oleObj name="Equation" r:id="rId18" imgW="444240" imgH="266400" progId="Equation.DSMT4">
                    <p:embed/>
                    <p:pic>
                      <p:nvPicPr>
                        <p:cNvPr id="53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86300" y="3664230"/>
                          <a:ext cx="889000" cy="533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Rectangle 1"/>
          <p:cNvSpPr/>
          <p:nvPr/>
        </p:nvSpPr>
        <p:spPr>
          <a:xfrm>
            <a:off x="1176522" y="4515879"/>
            <a:ext cx="43633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endParaRPr lang="en-US" altLang="en-US" sz="2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045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321423" y="2057402"/>
            <a:ext cx="9244397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y:</a:t>
            </a:r>
          </a:p>
          <a:p>
            <a:pPr marL="457200" indent="-457200">
              <a:lnSpc>
                <a:spcPct val="150000"/>
              </a:lnSpc>
              <a:spcBef>
                <a:spcPct val="0"/>
              </a:spcBef>
              <a:buFontTx/>
              <a:buChar char="-"/>
              <a:defRPr/>
            </a:pP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x, y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0" indent="-457200">
              <a:lnSpc>
                <a:spcPct val="150000"/>
              </a:lnSpc>
              <a:spcBef>
                <a:spcPct val="0"/>
              </a:spcBef>
              <a:buFontTx/>
              <a:buChar char="-"/>
              <a:defRPr/>
            </a:pP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x, y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337079" y="1280877"/>
            <a:ext cx="1351652" cy="646331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 new roman"/>
                <a:cs typeface="Aharoni" pitchFamily="2" charset="-79"/>
              </a:rPr>
              <a:t>Chú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 new roman"/>
                <a:cs typeface="Aharoni" pitchFamily="2" charset="-79"/>
              </a:rPr>
              <a:t> ý:</a:t>
            </a:r>
          </a:p>
        </p:txBody>
      </p:sp>
      <p:pic>
        <p:nvPicPr>
          <p:cNvPr id="15365" name="Picture 6" descr="4D0E9C1D773840AE93D84E15D99D649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8039" y="4448177"/>
            <a:ext cx="1003169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2572645" y="-2699"/>
            <a:ext cx="6987810" cy="646331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vi-VN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2. Cộng, trừ, nhân, chia số thập phân</a:t>
            </a:r>
            <a:endParaRPr lang="en-U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680"/>
            <a:ext cx="12192000" cy="6821320"/>
          </a:xfrm>
          <a:prstGeom prst="rect">
            <a:avLst/>
          </a:prstGeom>
        </p:spPr>
      </p:pic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3474719" y="2093895"/>
            <a:ext cx="2819400" cy="523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Tính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:</a:t>
            </a: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731519" y="-184666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auto">
          <a:xfrm>
            <a:off x="731519" y="-184666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8" name="Rectangle 26"/>
          <p:cNvSpPr>
            <a:spLocks noChangeArrowheads="1"/>
          </p:cNvSpPr>
          <p:nvPr/>
        </p:nvSpPr>
        <p:spPr bwMode="auto">
          <a:xfrm>
            <a:off x="731519" y="2112500"/>
            <a:ext cx="2667000" cy="4619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u="sng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Bài</a:t>
            </a:r>
            <a:r>
              <a:rPr lang="en-US" altLang="en-US" sz="2400" b="1" u="sng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18: (SGK/15) </a:t>
            </a:r>
          </a:p>
        </p:txBody>
      </p:sp>
      <p:sp>
        <p:nvSpPr>
          <p:cNvPr id="10" name="Rectangle 16"/>
          <p:cNvSpPr>
            <a:spLocks noChangeArrowheads="1"/>
          </p:cNvSpPr>
          <p:nvPr/>
        </p:nvSpPr>
        <p:spPr bwMode="auto">
          <a:xfrm>
            <a:off x="845819" y="2786133"/>
            <a:ext cx="8077200" cy="66120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a) -5,17 - 0,469                       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820419" y="4970533"/>
            <a:ext cx="2871299" cy="66120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d) (-9,18) : 4,25    </a:t>
            </a:r>
          </a:p>
        </p:txBody>
      </p:sp>
      <p:sp>
        <p:nvSpPr>
          <p:cNvPr id="12" name="Rectangle 19"/>
          <p:cNvSpPr>
            <a:spLocks noChangeArrowheads="1"/>
          </p:cNvSpPr>
          <p:nvPr/>
        </p:nvSpPr>
        <p:spPr bwMode="auto">
          <a:xfrm>
            <a:off x="820419" y="4233933"/>
            <a:ext cx="3967753" cy="66120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c) (-5,17) . (-3,1)               </a:t>
            </a:r>
          </a:p>
        </p:txBody>
      </p:sp>
      <p:sp>
        <p:nvSpPr>
          <p:cNvPr id="13" name="Rectangle 20"/>
          <p:cNvSpPr>
            <a:spLocks noChangeArrowheads="1"/>
          </p:cNvSpPr>
          <p:nvPr/>
        </p:nvSpPr>
        <p:spPr bwMode="auto">
          <a:xfrm>
            <a:off x="829944" y="3471933"/>
            <a:ext cx="2805576" cy="66120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b) -2,05 + 1,73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67691" y="1567114"/>
            <a:ext cx="6256193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2. Cộng, trừ, nhân, chia số thập phân</a:t>
            </a: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8262" y="1003611"/>
            <a:ext cx="5550044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1. </a:t>
            </a:r>
            <a:r>
              <a:rPr lang="vi-VN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Giá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trị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tuyệt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đối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của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một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số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hữu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tỉ</a:t>
            </a: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317806" y="92447"/>
            <a:ext cx="9144000" cy="976312"/>
          </a:xfrm>
          <a:prstGeom prst="roundRect">
            <a:avLst/>
          </a:prstGeom>
          <a:noFill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§4 </a:t>
            </a:r>
            <a:r>
              <a:rPr lang="en-US" sz="2800" b="1" spc="150" dirty="0">
                <a:ln w="11430"/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GIÁ TRỊ TUYỆT ĐỐI CỦA MỘT SỐ HỮU TỈ.</a:t>
            </a:r>
          </a:p>
          <a:p>
            <a:pPr algn="ctr">
              <a:defRPr/>
            </a:pPr>
            <a:r>
              <a:rPr lang="en-US" sz="2800" b="1" spc="150" dirty="0">
                <a:ln w="11430"/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CỘNG, TRỪ, NHÂN, CHIA SỐ THẬP PHÂN</a:t>
            </a:r>
          </a:p>
        </p:txBody>
      </p:sp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3284632" y="2786133"/>
            <a:ext cx="8077200" cy="66120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sz="2800" b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= 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- (5,17 + 0,469 )   = - 5,639                   </a:t>
            </a:r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3259232" y="4970533"/>
            <a:ext cx="1317990" cy="66120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sz="2800" b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= 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- 2,16</a:t>
            </a:r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3259232" y="4233933"/>
            <a:ext cx="2454518" cy="66120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sz="2800" b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= 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16,027           </a:t>
            </a:r>
          </a:p>
        </p:txBody>
      </p:sp>
      <p:sp>
        <p:nvSpPr>
          <p:cNvPr id="23" name="Rectangle 20"/>
          <p:cNvSpPr>
            <a:spLocks noChangeArrowheads="1"/>
          </p:cNvSpPr>
          <p:nvPr/>
        </p:nvSpPr>
        <p:spPr bwMode="auto">
          <a:xfrm>
            <a:off x="3268757" y="3471933"/>
            <a:ext cx="4248279" cy="66120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sz="2800" b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= 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- (2,05 - 1,73 )      = - 0,32</a:t>
            </a:r>
          </a:p>
        </p:txBody>
      </p:sp>
    </p:spTree>
    <p:extLst>
      <p:ext uri="{BB962C8B-B14F-4D97-AF65-F5344CB8AC3E}">
        <p14:creationId xmlns:p14="http://schemas.microsoft.com/office/powerpoint/2010/main" val="3566381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20" grpId="0"/>
      <p:bldP spid="21" grpId="0"/>
      <p:bldP spid="22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0" name="Freeform 3109"/>
          <p:cNvSpPr/>
          <p:nvPr/>
        </p:nvSpPr>
        <p:spPr>
          <a:xfrm>
            <a:off x="5683768" y="4026090"/>
            <a:ext cx="2000717" cy="1050432"/>
          </a:xfrm>
          <a:custGeom>
            <a:avLst/>
            <a:gdLst>
              <a:gd name="connsiteX0" fmla="*/ 567702 w 2000717"/>
              <a:gd name="connsiteY0" fmla="*/ 0 h 1050432"/>
              <a:gd name="connsiteX1" fmla="*/ 76382 w 2000717"/>
              <a:gd name="connsiteY1" fmla="*/ 532262 h 1050432"/>
              <a:gd name="connsiteX2" fmla="*/ 2000717 w 2000717"/>
              <a:gd name="connsiteY2" fmla="*/ 1037229 h 1050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00717" h="1050432">
                <a:moveTo>
                  <a:pt x="567702" y="0"/>
                </a:moveTo>
                <a:cubicBezTo>
                  <a:pt x="202624" y="179695"/>
                  <a:pt x="-162454" y="359391"/>
                  <a:pt x="76382" y="532262"/>
                </a:cubicBezTo>
                <a:cubicBezTo>
                  <a:pt x="315218" y="705133"/>
                  <a:pt x="1589010" y="1130489"/>
                  <a:pt x="2000717" y="1037229"/>
                </a:cubicBezTo>
              </a:path>
            </a:pathLst>
          </a:custGeom>
          <a:ln w="762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8" name="Pentagon 3077"/>
          <p:cNvSpPr/>
          <p:nvPr/>
        </p:nvSpPr>
        <p:spPr>
          <a:xfrm>
            <a:off x="7924800" y="2514600"/>
            <a:ext cx="1295400" cy="363240"/>
          </a:xfrm>
          <a:prstGeom prst="homePlate">
            <a:avLst>
              <a:gd name="adj" fmla="val 17586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Pentagon 36"/>
          <p:cNvSpPr/>
          <p:nvPr/>
        </p:nvSpPr>
        <p:spPr>
          <a:xfrm flipH="1">
            <a:off x="2057400" y="3114764"/>
            <a:ext cx="2438400" cy="466636"/>
          </a:xfrm>
          <a:prstGeom prst="homePlate">
            <a:avLst>
              <a:gd name="adj" fmla="val 159703"/>
            </a:avLst>
          </a:prstGeom>
          <a:solidFill>
            <a:srgbClr val="00B05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7696200" y="4587844"/>
            <a:ext cx="4229100" cy="1371600"/>
          </a:xfrm>
          <a:prstGeom prst="roundRect">
            <a:avLst/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029016" y="990600"/>
            <a:ext cx="4210168" cy="3166986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343401" y="1479865"/>
            <a:ext cx="3581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GIÁ TRỊ TUYỆT ĐỐI CỦA </a:t>
            </a:r>
            <a:r>
              <a:rPr lang="en-US" sz="2000" b="1">
                <a:latin typeface="Times New Roman" pitchFamily="18" charset="0"/>
                <a:cs typeface="Times New Roman" pitchFamily="18" charset="0"/>
              </a:rPr>
              <a:t>SỐ HỮU TỈ</a:t>
            </a:r>
          </a:p>
          <a:p>
            <a:pPr algn="ctr">
              <a:lnSpc>
                <a:spcPct val="150000"/>
              </a:lnSpc>
            </a:pPr>
            <a:r>
              <a:rPr lang="en-US" sz="20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0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0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0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</a:p>
          <a:p>
            <a:pPr algn="ctr">
              <a:lnSpc>
                <a:spcPct val="150000"/>
              </a:lnSpc>
            </a:pPr>
            <a:r>
              <a:rPr lang="en-US" sz="2000" b="1">
                <a:latin typeface="Times New Roman" pitchFamily="18" charset="0"/>
                <a:cs typeface="Times New Roman" pitchFamily="18" charset="0"/>
              </a:rPr>
              <a:t>SỐ THẬP PHÂN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791700" y="194609"/>
            <a:ext cx="2057400" cy="135421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latin typeface="Times New Roman" pitchFamily="18" charset="0"/>
                <a:cs typeface="Times New Roman" pitchFamily="18" charset="0"/>
              </a:rPr>
              <a:t>KHOẢNG CÁCH TỪ </a:t>
            </a:r>
            <a:r>
              <a:rPr lang="en-US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ĐIỂM </a:t>
            </a:r>
            <a:r>
              <a:rPr lang="en-US" sz="28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, ĐẾN </a:t>
            </a: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 0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TRÊN TRỤC SỐ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07481" y="2558793"/>
            <a:ext cx="121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rgbClr val="0000FF"/>
                </a:solidFill>
                <a:latin typeface="VNI-Linus" pitchFamily="34" charset="0"/>
              </a:rPr>
              <a:t>|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7200">
                <a:solidFill>
                  <a:srgbClr val="0000FF"/>
                </a:solidFill>
                <a:latin typeface="VNI-Linus" pitchFamily="34" charset="0"/>
              </a:rPr>
              <a:t>|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10644" y="279537"/>
            <a:ext cx="1600200" cy="216982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b="1">
                <a:latin typeface="Times New Roman" pitchFamily="18" charset="0"/>
                <a:ea typeface="Times" pitchFamily="34" charset="0"/>
                <a:cs typeface="Times New Roman" pitchFamily="18" charset="0"/>
              </a:rPr>
              <a:t>TÍNH THEO </a:t>
            </a:r>
            <a:r>
              <a:rPr lang="en-US" b="1">
                <a:solidFill>
                  <a:srgbClr val="FF0000"/>
                </a:solidFill>
                <a:latin typeface="Times New Roman" pitchFamily="18" charset="0"/>
                <a:ea typeface="Times" pitchFamily="34" charset="0"/>
                <a:cs typeface="Times New Roman" pitchFamily="18" charset="0"/>
              </a:rPr>
              <a:t>QUY TẮC TƯƠNG TỰ NHƯ SỐ NGUYÊN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33400" y="4511643"/>
            <a:ext cx="2590800" cy="175432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latin typeface="Times New Roman" pitchFamily="18" charset="0"/>
                <a:cs typeface="Times New Roman" pitchFamily="18" charset="0"/>
              </a:rPr>
              <a:t>VIẾT DƯỚI DẠNG </a:t>
            </a: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 SỐ</a:t>
            </a: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THỰC HIỆN </a:t>
            </a: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124200" y="2738368"/>
            <a:ext cx="2043582" cy="1447800"/>
          </a:xfrm>
          <a:prstGeom prst="rect">
            <a:avLst/>
          </a:prstGeom>
        </p:spPr>
      </p:pic>
      <p:cxnSp>
        <p:nvCxnSpPr>
          <p:cNvPr id="40" name="Curved Connector 39"/>
          <p:cNvCxnSpPr>
            <a:stCxn id="37" idx="3"/>
            <a:endCxn id="18" idx="3"/>
          </p:cNvCxnSpPr>
          <p:nvPr/>
        </p:nvCxnSpPr>
        <p:spPr>
          <a:xfrm rot="10800000" flipH="1" flipV="1">
            <a:off x="2057400" y="3348082"/>
            <a:ext cx="1066800" cy="2040724"/>
          </a:xfrm>
          <a:prstGeom prst="curvedConnector5">
            <a:avLst>
              <a:gd name="adj1" fmla="val -21429"/>
              <a:gd name="adj2" fmla="val 34225"/>
              <a:gd name="adj3" fmla="val 121429"/>
            </a:avLst>
          </a:prstGeom>
          <a:ln w="38100">
            <a:solidFill>
              <a:srgbClr val="008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urved Connector 42"/>
          <p:cNvCxnSpPr>
            <a:stCxn id="37" idx="3"/>
            <a:endCxn id="17" idx="3"/>
          </p:cNvCxnSpPr>
          <p:nvPr/>
        </p:nvCxnSpPr>
        <p:spPr>
          <a:xfrm rot="10800000" flipH="1">
            <a:off x="2057400" y="1364451"/>
            <a:ext cx="153444" cy="1983633"/>
          </a:xfrm>
          <a:prstGeom prst="curvedConnector5">
            <a:avLst>
              <a:gd name="adj1" fmla="val -148979"/>
              <a:gd name="adj2" fmla="val 28534"/>
              <a:gd name="adj3" fmla="val 248979"/>
            </a:avLst>
          </a:prstGeom>
          <a:ln w="3810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8" name="Freeform 3107"/>
          <p:cNvSpPr/>
          <p:nvPr/>
        </p:nvSpPr>
        <p:spPr>
          <a:xfrm>
            <a:off x="8794259" y="832513"/>
            <a:ext cx="978333" cy="1856096"/>
          </a:xfrm>
          <a:custGeom>
            <a:avLst/>
            <a:gdLst>
              <a:gd name="connsiteX0" fmla="*/ 377832 w 978333"/>
              <a:gd name="connsiteY0" fmla="*/ 1856096 h 1856096"/>
              <a:gd name="connsiteX1" fmla="*/ 9342 w 978333"/>
              <a:gd name="connsiteY1" fmla="*/ 1337481 h 1856096"/>
              <a:gd name="connsiteX2" fmla="*/ 719026 w 978333"/>
              <a:gd name="connsiteY2" fmla="*/ 955344 h 1856096"/>
              <a:gd name="connsiteX3" fmla="*/ 323240 w 978333"/>
              <a:gd name="connsiteY3" fmla="*/ 259308 h 1856096"/>
              <a:gd name="connsiteX4" fmla="*/ 978333 w 978333"/>
              <a:gd name="connsiteY4" fmla="*/ 0 h 1856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8333" h="1856096">
                <a:moveTo>
                  <a:pt x="377832" y="1856096"/>
                </a:moveTo>
                <a:cubicBezTo>
                  <a:pt x="165154" y="1671851"/>
                  <a:pt x="-47524" y="1487606"/>
                  <a:pt x="9342" y="1337481"/>
                </a:cubicBezTo>
                <a:cubicBezTo>
                  <a:pt x="66208" y="1187356"/>
                  <a:pt x="666710" y="1135039"/>
                  <a:pt x="719026" y="955344"/>
                </a:cubicBezTo>
                <a:cubicBezTo>
                  <a:pt x="771342" y="775648"/>
                  <a:pt x="280022" y="418532"/>
                  <a:pt x="323240" y="259308"/>
                </a:cubicBezTo>
                <a:cubicBezTo>
                  <a:pt x="366458" y="100084"/>
                  <a:pt x="978333" y="0"/>
                  <a:pt x="978333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9" name="Freeform 3108"/>
          <p:cNvSpPr/>
          <p:nvPr/>
        </p:nvSpPr>
        <p:spPr>
          <a:xfrm>
            <a:off x="9110238" y="2715905"/>
            <a:ext cx="1999835" cy="873457"/>
          </a:xfrm>
          <a:custGeom>
            <a:avLst/>
            <a:gdLst>
              <a:gd name="connsiteX0" fmla="*/ 75500 w 1999835"/>
              <a:gd name="connsiteY0" fmla="*/ 0 h 873457"/>
              <a:gd name="connsiteX1" fmla="*/ 553172 w 1999835"/>
              <a:gd name="connsiteY1" fmla="*/ 218365 h 873457"/>
              <a:gd name="connsiteX2" fmla="*/ 48205 w 1999835"/>
              <a:gd name="connsiteY2" fmla="*/ 682389 h 873457"/>
              <a:gd name="connsiteX3" fmla="*/ 1999835 w 1999835"/>
              <a:gd name="connsiteY3" fmla="*/ 873457 h 873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9835" h="873457">
                <a:moveTo>
                  <a:pt x="75500" y="0"/>
                </a:moveTo>
                <a:cubicBezTo>
                  <a:pt x="316610" y="52317"/>
                  <a:pt x="557721" y="104634"/>
                  <a:pt x="553172" y="218365"/>
                </a:cubicBezTo>
                <a:cubicBezTo>
                  <a:pt x="548623" y="332096"/>
                  <a:pt x="-192905" y="573207"/>
                  <a:pt x="48205" y="682389"/>
                </a:cubicBezTo>
                <a:cubicBezTo>
                  <a:pt x="289315" y="791571"/>
                  <a:pt x="1144575" y="832514"/>
                  <a:pt x="1999835" y="873457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11" name="Picture 31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953000" y="4398248"/>
            <a:ext cx="1563582" cy="2383553"/>
          </a:xfrm>
          <a:prstGeom prst="rect">
            <a:avLst/>
          </a:prstGeom>
        </p:spPr>
      </p:pic>
      <p:pic>
        <p:nvPicPr>
          <p:cNvPr id="3112" name="Picture 31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4556" y="1847849"/>
            <a:ext cx="726244" cy="726244"/>
          </a:xfrm>
          <a:prstGeom prst="rect">
            <a:avLst/>
          </a:prstGeom>
        </p:spPr>
      </p:pic>
      <p:pic>
        <p:nvPicPr>
          <p:cNvPr id="105" name="Picture 10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2320" y="1100408"/>
            <a:ext cx="726244" cy="726244"/>
          </a:xfrm>
          <a:prstGeom prst="rect">
            <a:avLst/>
          </a:prstGeom>
        </p:spPr>
      </p:pic>
      <p:pic>
        <p:nvPicPr>
          <p:cNvPr id="106" name="Picture 10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3993" y="3032877"/>
            <a:ext cx="726244" cy="726244"/>
          </a:xfrm>
          <a:prstGeom prst="rect">
            <a:avLst/>
          </a:prstGeom>
        </p:spPr>
      </p:pic>
      <p:sp>
        <p:nvSpPr>
          <p:cNvPr id="3113" name="TextBox 3112"/>
          <p:cNvSpPr txBox="1"/>
          <p:nvPr/>
        </p:nvSpPr>
        <p:spPr>
          <a:xfrm rot="907087">
            <a:off x="6203734" y="4420919"/>
            <a:ext cx="11769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Chú ý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1605712" y="2209800"/>
            <a:ext cx="2432889" cy="7514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>
                <a:solidFill>
                  <a:srgbClr val="FF0000"/>
                </a:solidFill>
                <a:ea typeface="Microsoft JhengHei"/>
              </a:rPr>
              <a:t>+</a:t>
            </a:r>
            <a:r>
              <a:rPr lang="en-US" sz="3200" b="1">
                <a:ea typeface="Microsoft JhengHei"/>
              </a:rPr>
              <a:t>; </a:t>
            </a:r>
            <a:r>
              <a:rPr lang="en-US" sz="3200" b="1">
                <a:solidFill>
                  <a:srgbClr val="0000FF"/>
                </a:solidFill>
                <a:ea typeface="Microsoft JhengHei"/>
              </a:rPr>
              <a:t>- </a:t>
            </a:r>
            <a:r>
              <a:rPr lang="en-US" sz="3200" b="1">
                <a:ea typeface="Microsoft JhengHei"/>
              </a:rPr>
              <a:t>; </a:t>
            </a:r>
            <a:r>
              <a:rPr lang="en-US" sz="3200" b="1">
                <a:solidFill>
                  <a:srgbClr val="FF0000"/>
                </a:solidFill>
              </a:rPr>
              <a:t>×</a:t>
            </a:r>
            <a:r>
              <a:rPr lang="en-US" sz="3200" b="1"/>
              <a:t>; </a:t>
            </a:r>
            <a:r>
              <a:rPr lang="en-US" sz="3200" b="1">
                <a:solidFill>
                  <a:srgbClr val="0000FF"/>
                </a:solidFill>
              </a:rPr>
              <a:t>÷</a:t>
            </a:r>
          </a:p>
        </p:txBody>
      </p:sp>
      <p:sp>
        <p:nvSpPr>
          <p:cNvPr id="3114" name="Rectangle 3113"/>
          <p:cNvSpPr/>
          <p:nvPr/>
        </p:nvSpPr>
        <p:spPr>
          <a:xfrm>
            <a:off x="1517900" y="2738368"/>
            <a:ext cx="1886157" cy="4580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SỐ THẬP PHÂN</a:t>
            </a:r>
          </a:p>
        </p:txBody>
      </p:sp>
      <p:sp>
        <p:nvSpPr>
          <p:cNvPr id="3126" name="Rectangle 3125"/>
          <p:cNvSpPr/>
          <p:nvPr/>
        </p:nvSpPr>
        <p:spPr>
          <a:xfrm>
            <a:off x="3305438" y="4729950"/>
            <a:ext cx="320922" cy="4502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>
                <a:latin typeface="VNI-Hobo" pitchFamily="2" charset="0"/>
              </a:rPr>
              <a:t>1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2574959" y="1318822"/>
            <a:ext cx="320922" cy="4502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>
                <a:latin typeface="VNI-Hobo" pitchFamily="2" charset="0"/>
              </a:rPr>
              <a:t>2</a:t>
            </a:r>
          </a:p>
        </p:txBody>
      </p:sp>
      <p:sp>
        <p:nvSpPr>
          <p:cNvPr id="3129" name="Down Arrow 3128"/>
          <p:cNvSpPr/>
          <p:nvPr/>
        </p:nvSpPr>
        <p:spPr>
          <a:xfrm>
            <a:off x="1605712" y="5146344"/>
            <a:ext cx="223089" cy="714828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0" name="TextBox 3129"/>
          <p:cNvSpPr txBox="1"/>
          <p:nvPr/>
        </p:nvSpPr>
        <p:spPr>
          <a:xfrm rot="1172023">
            <a:off x="8355166" y="2549015"/>
            <a:ext cx="1656831" cy="491293"/>
          </a:xfrm>
          <a:prstGeom prst="rect">
            <a:avLst/>
          </a:prstGeom>
          <a:noFill/>
        </p:spPr>
        <p:txBody>
          <a:bodyPr wrap="none" rtlCol="0">
            <a:prstTxWarp prst="textArchUp">
              <a:avLst/>
            </a:prstTxWarp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Giá trị tuyệt đối</a:t>
            </a:r>
          </a:p>
        </p:txBody>
      </p:sp>
      <p:graphicFrame>
        <p:nvGraphicFramePr>
          <p:cNvPr id="33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4061740"/>
              </p:ext>
            </p:extLst>
          </p:nvPr>
        </p:nvGraphicFramePr>
        <p:xfrm>
          <a:off x="7539027" y="4578327"/>
          <a:ext cx="1501775" cy="143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Equation" r:id="rId6" imgW="545760" imgH="520560" progId="Equation.DSMT4">
                  <p:embed/>
                </p:oleObj>
              </mc:Choice>
              <mc:Fallback>
                <p:oleObj name="Equation" r:id="rId6" imgW="545760" imgH="520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9027" y="4578327"/>
                        <a:ext cx="1501775" cy="143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21"/>
          <p:cNvSpPr txBox="1">
            <a:spLocks noChangeArrowheads="1"/>
          </p:cNvSpPr>
          <p:nvPr/>
        </p:nvSpPr>
        <p:spPr bwMode="auto">
          <a:xfrm>
            <a:off x="8435442" y="4586615"/>
            <a:ext cx="2895600" cy="579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  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 ≥  0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8435442" y="5281205"/>
            <a:ext cx="2895600" cy="579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-x  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 &lt;  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5" presetClass="entr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500"/>
                            </p:stCondLst>
                            <p:childTnLst>
                              <p:par>
                                <p:cTn id="8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000"/>
                            </p:stCondLst>
                            <p:childTnLst>
                              <p:par>
                                <p:cTn id="8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5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4000"/>
                            </p:stCondLst>
                            <p:childTnLst>
                              <p:par>
                                <p:cTn id="9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4500"/>
                            </p:stCondLst>
                            <p:childTnLst>
                              <p:par>
                                <p:cTn id="10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0" grpId="0" animBg="1"/>
      <p:bldP spid="3078" grpId="0" animBg="1"/>
      <p:bldP spid="37" grpId="0" animBg="1"/>
      <p:bldP spid="6" grpId="0" animBg="1"/>
      <p:bldP spid="7" grpId="0"/>
      <p:bldP spid="17" grpId="0" animBg="1"/>
      <p:bldP spid="18" grpId="0" animBg="1"/>
      <p:bldP spid="3108" grpId="0" animBg="1"/>
      <p:bldP spid="3109" grpId="0" animBg="1"/>
      <p:bldP spid="3113" grpId="0"/>
      <p:bldP spid="108" grpId="0"/>
      <p:bldP spid="3114" grpId="0"/>
      <p:bldP spid="3126" grpId="0"/>
      <p:bldP spid="122" grpId="0"/>
      <p:bldP spid="3129" grpId="0" animBg="1"/>
      <p:bldP spid="3130" grpId="0"/>
      <p:bldP spid="34" grpId="0"/>
      <p:bldP spid="3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680"/>
            <a:ext cx="12192000" cy="6821320"/>
          </a:xfrm>
          <a:prstGeom prst="rect">
            <a:avLst/>
          </a:prstGeom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373576" y="2327275"/>
            <a:ext cx="838200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buFontTx/>
              <a:buChar char="-"/>
            </a:pP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Học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thuộc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định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nghĩa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;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công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thức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xác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định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giá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trị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tuyệt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đối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của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một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số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hữu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tỉ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và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cách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cộng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trừ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nhân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, chia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số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thập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phân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pPr algn="just" eaLnBrk="1" hangingPunct="1"/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 </a:t>
            </a:r>
            <a:r>
              <a:rPr lang="vi-VN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	</a:t>
            </a:r>
          </a:p>
          <a:p>
            <a:pPr algn="just" eaLnBrk="1" hangingPunct="1"/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-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Bài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tập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:</a:t>
            </a:r>
            <a:r>
              <a:rPr lang="vi-VN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17, 18, 19, 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20, 21, 22 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  <a:sym typeface="Symbol" panose="05050102010706020507" pitchFamily="18" charset="2"/>
              </a:rPr>
              <a:t>(SGK/</a:t>
            </a:r>
            <a:r>
              <a:rPr lang="vi-VN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  <a:sym typeface="Symbol" panose="05050102010706020507" pitchFamily="18" charset="2"/>
              </a:rPr>
              <a:t> T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  <a:sym typeface="Symbol" panose="05050102010706020507" pitchFamily="18" charset="2"/>
              </a:rPr>
              <a:t>15, 16)	</a:t>
            </a:r>
          </a:p>
          <a:p>
            <a:pPr algn="just" eaLnBrk="1" hangingPunct="1"/>
            <a:r>
              <a:rPr lang="sv-SE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                </a:t>
            </a:r>
          </a:p>
          <a:p>
            <a:pPr algn="just" eaLnBrk="1" hangingPunct="1"/>
            <a:endParaRPr lang="sv-SE" altLang="en-US" sz="2800" b="1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69241" y="476071"/>
            <a:ext cx="8029762" cy="110799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6600" b="1" dirty="0" err="1">
                <a:ln/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Hướng</a:t>
            </a:r>
            <a:r>
              <a:rPr lang="en-US" sz="66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ln/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dẫn</a:t>
            </a:r>
            <a:r>
              <a:rPr lang="en-US" sz="66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ln/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học</a:t>
            </a:r>
            <a:r>
              <a:rPr lang="en-US" sz="66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ở </a:t>
            </a:r>
            <a:r>
              <a:rPr lang="en-US" sz="6600" b="1" dirty="0" err="1">
                <a:ln/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nhà</a:t>
            </a:r>
            <a:endParaRPr lang="en-US" sz="7200" b="1" dirty="0">
              <a:ln/>
              <a:solidFill>
                <a:schemeClr val="bg1"/>
              </a:solidFill>
              <a:latin typeface="Times New Roman" panose="02020603050405020304" pitchFamily="18" charset="0"/>
              <a:ea typeface="Tahoma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1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680"/>
            <a:ext cx="12192000" cy="6821320"/>
          </a:xfrm>
          <a:prstGeom prst="rect">
            <a:avLst/>
          </a:prstGeom>
        </p:spPr>
      </p:pic>
      <p:pic>
        <p:nvPicPr>
          <p:cNvPr id="3" name="Content Placeholder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9306" y="327543"/>
            <a:ext cx="11655189" cy="629844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10880" y="2434985"/>
            <a:ext cx="10975303" cy="17541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5400" b="1" i="1" dirty="0" err="1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Bài</a:t>
            </a:r>
            <a:r>
              <a:rPr lang="en-US" sz="5400" b="1" i="1" dirty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en-US" sz="5400" b="1" i="1" dirty="0" err="1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học</a:t>
            </a:r>
            <a:r>
              <a:rPr lang="en-US" sz="5400" b="1" i="1" dirty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en-US" sz="5400" b="1" i="1" dirty="0" err="1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đến</a:t>
            </a:r>
            <a:r>
              <a:rPr lang="en-US" sz="5400" b="1" i="1" dirty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en-US" sz="5400" b="1" i="1" dirty="0" err="1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đây</a:t>
            </a:r>
            <a:r>
              <a:rPr lang="en-US" sz="5400" b="1" i="1" dirty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 là </a:t>
            </a:r>
            <a:r>
              <a:rPr lang="en-US" sz="5400" b="1" i="1" dirty="0" err="1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kết</a:t>
            </a:r>
            <a:r>
              <a:rPr lang="en-US" sz="5400" b="1" i="1" dirty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en-US" sz="5400" b="1" i="1" dirty="0" err="1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thúc</a:t>
            </a:r>
            <a:r>
              <a:rPr lang="en-US" sz="5400" b="1" i="1" dirty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 </a:t>
            </a:r>
          </a:p>
          <a:p>
            <a:pPr algn="ctr">
              <a:defRPr/>
            </a:pPr>
            <a:r>
              <a:rPr lang="en-US" sz="5400" b="1" i="1" dirty="0" err="1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Chúc</a:t>
            </a:r>
            <a:r>
              <a:rPr lang="en-US" sz="5400" b="1" i="1" dirty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en-US" sz="5400" b="1" i="1" dirty="0" err="1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các</a:t>
            </a:r>
            <a:r>
              <a:rPr lang="en-US" sz="5400" b="1" i="1" dirty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 con </a:t>
            </a:r>
            <a:r>
              <a:rPr lang="en-US" sz="5400" b="1" i="1" dirty="0" err="1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học</a:t>
            </a:r>
            <a:r>
              <a:rPr lang="en-US" sz="5400" b="1" i="1" dirty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en-US" sz="5400" b="1" i="1" dirty="0" err="1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tốt</a:t>
            </a:r>
            <a:r>
              <a:rPr lang="en-US" sz="5400" b="1" i="1" dirty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9420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47" y="0"/>
            <a:ext cx="12192000" cy="6821320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3" name="Rounded Rectangle 2"/>
          <p:cNvSpPr/>
          <p:nvPr/>
        </p:nvSpPr>
        <p:spPr>
          <a:xfrm>
            <a:off x="62747" y="1524000"/>
            <a:ext cx="8839200" cy="2209800"/>
          </a:xfrm>
          <a:prstGeom prst="roundRect">
            <a:avLst>
              <a:gd name="adj" fmla="val 23661"/>
            </a:avLst>
          </a:prstGeom>
          <a:solidFill>
            <a:srgbClr val="00B0F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WordArt 5"/>
          <p:cNvSpPr>
            <a:spLocks noChangeArrowheads="1" noChangeShapeType="1" noTextEdit="1"/>
          </p:cNvSpPr>
          <p:nvPr/>
        </p:nvSpPr>
        <p:spPr bwMode="auto">
          <a:xfrm>
            <a:off x="2113280" y="645160"/>
            <a:ext cx="3840480" cy="7620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2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r>
              <a:rPr lang="en-US" sz="32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chemeClr val="bg1"/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86746" y="2093893"/>
            <a:ext cx="9525001" cy="107721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defRPr/>
            </a:pPr>
            <a:r>
              <a:rPr lang="en-US" sz="3200" b="1" spc="150" dirty="0" err="1">
                <a:ln w="11430"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b="1" spc="150" dirty="0">
                <a:ln w="11430"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pc="150" dirty="0" err="1">
                <a:ln w="11430"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200" b="1" spc="150" dirty="0">
                <a:ln w="11430"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pc="150" dirty="0" err="1">
                <a:ln w="11430"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TUYỆT</a:t>
            </a:r>
            <a:r>
              <a:rPr lang="en-US" sz="3200" b="1" spc="150" dirty="0">
                <a:ln w="11430"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pc="150" dirty="0" err="1">
                <a:ln w="11430"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spc="150" dirty="0">
                <a:ln w="11430"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pc="150" dirty="0" err="1">
                <a:ln w="11430"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spc="150" dirty="0">
                <a:ln w="11430"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pc="150" dirty="0" err="1">
                <a:ln w="11430"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spc="150" dirty="0">
                <a:ln w="11430"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pc="150" dirty="0" err="1">
                <a:ln w="11430"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spc="150" dirty="0">
                <a:ln w="11430"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pc="150" dirty="0" err="1">
                <a:ln w="11430"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3200" b="1" spc="150" dirty="0">
                <a:ln w="11430"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pc="150" dirty="0" err="1">
                <a:ln w="11430"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200" b="1" spc="150" dirty="0">
                <a:ln w="11430"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defRPr/>
            </a:pPr>
            <a:r>
              <a:rPr lang="en-US" sz="3200" b="1" spc="150" dirty="0" err="1">
                <a:ln w="11430"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200" b="1" spc="150" dirty="0">
                <a:ln w="11430"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spc="150" dirty="0" err="1">
                <a:ln w="11430"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200" b="1" spc="150" dirty="0">
                <a:ln w="11430"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spc="150" dirty="0" err="1">
                <a:ln w="11430"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b="1" spc="150" dirty="0">
                <a:ln w="11430"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spc="150" dirty="0" err="1">
                <a:ln w="11430"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200" b="1" spc="150" dirty="0">
                <a:ln w="11430"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pc="150" dirty="0" err="1">
                <a:ln w="11430"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spc="150" dirty="0">
                <a:ln w="11430"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pc="150" dirty="0" err="1">
                <a:ln w="11430"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3200" b="1" spc="150" dirty="0">
                <a:ln w="11430"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pc="150" dirty="0" err="1">
                <a:ln w="11430"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endParaRPr lang="en-US" sz="3200" b="1" spc="150" dirty="0">
              <a:ln w="11430"/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9130547" y="5486400"/>
            <a:ext cx="1219200" cy="762000"/>
          </a:xfrm>
          <a:prstGeom prst="ellipse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8" name="Oval 7"/>
          <p:cNvSpPr/>
          <p:nvPr/>
        </p:nvSpPr>
        <p:spPr>
          <a:xfrm>
            <a:off x="7606547" y="4611520"/>
            <a:ext cx="3124200" cy="2057400"/>
          </a:xfrm>
          <a:prstGeom prst="ellipse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8444747" y="4992520"/>
            <a:ext cx="2057400" cy="1447800"/>
          </a:xfrm>
          <a:prstGeom prst="ellipse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TextBox 11"/>
          <p:cNvSpPr txBox="1">
            <a:spLocks noChangeArrowheads="1"/>
          </p:cNvSpPr>
          <p:nvPr/>
        </p:nvSpPr>
        <p:spPr bwMode="auto">
          <a:xfrm>
            <a:off x="8673347" y="5410200"/>
            <a:ext cx="53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</a:p>
        </p:txBody>
      </p:sp>
      <p:sp>
        <p:nvSpPr>
          <p:cNvPr id="11" name="TextBox 12"/>
          <p:cNvSpPr txBox="1">
            <a:spLocks noChangeArrowheads="1"/>
          </p:cNvSpPr>
          <p:nvPr/>
        </p:nvSpPr>
        <p:spPr bwMode="auto">
          <a:xfrm>
            <a:off x="7987547" y="4953000"/>
            <a:ext cx="53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546570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680"/>
            <a:ext cx="12192000" cy="682132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85800" y="2133600"/>
            <a:ext cx="109728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8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          -2         -1           0           1           2           3           4</a:t>
            </a:r>
          </a:p>
        </p:txBody>
      </p:sp>
      <p:sp>
        <p:nvSpPr>
          <p:cNvPr id="5" name="Rectangle 4"/>
          <p:cNvSpPr/>
          <p:nvPr/>
        </p:nvSpPr>
        <p:spPr>
          <a:xfrm>
            <a:off x="618262" y="1003611"/>
            <a:ext cx="5550044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1. </a:t>
            </a:r>
            <a:r>
              <a:rPr lang="vi-VN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Giá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trị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tuyệt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đối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của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một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số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hữu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tỉ</a:t>
            </a: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6" name="Group 36"/>
          <p:cNvGrpSpPr>
            <a:grpSpLocks/>
          </p:cNvGrpSpPr>
          <p:nvPr/>
        </p:nvGrpSpPr>
        <p:grpSpPr bwMode="auto">
          <a:xfrm>
            <a:off x="685800" y="2381250"/>
            <a:ext cx="8382000" cy="247650"/>
            <a:chOff x="1143000" y="5907032"/>
            <a:chExt cx="8382000" cy="248757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143000" y="6018654"/>
              <a:ext cx="8382000" cy="22324"/>
            </a:xfrm>
            <a:prstGeom prst="straightConnector1">
              <a:avLst/>
            </a:prstGeom>
            <a:ln w="571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4304789" y="6021843"/>
              <a:ext cx="229622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5371589" y="6031411"/>
              <a:ext cx="229622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6438389" y="6031411"/>
              <a:ext cx="229622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7505189" y="6040978"/>
              <a:ext cx="229622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3237989" y="6021843"/>
              <a:ext cx="229622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2171189" y="6031411"/>
              <a:ext cx="229622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" name="Straight Connector 13"/>
          <p:cNvCxnSpPr/>
          <p:nvPr/>
        </p:nvCxnSpPr>
        <p:spPr bwMode="auto">
          <a:xfrm rot="5400000">
            <a:off x="8102600" y="2516188"/>
            <a:ext cx="228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1152285"/>
              </p:ext>
            </p:extLst>
          </p:nvPr>
        </p:nvGraphicFramePr>
        <p:xfrm>
          <a:off x="3233738" y="2590800"/>
          <a:ext cx="38576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6" name="Equation" r:id="rId4" imgW="215640" imgH="444240" progId="Equation.DSMT4">
                  <p:embed/>
                </p:oleObj>
              </mc:Choice>
              <mc:Fallback>
                <p:oleObj name="Equation" r:id="rId4" imgW="21564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3738" y="2590800"/>
                        <a:ext cx="385762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8782794"/>
              </p:ext>
            </p:extLst>
          </p:nvPr>
        </p:nvGraphicFramePr>
        <p:xfrm>
          <a:off x="4387850" y="2590800"/>
          <a:ext cx="2952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7" name="Equation" r:id="rId6" imgW="164880" imgH="444240" progId="Equation.DSMT4">
                  <p:embed/>
                </p:oleObj>
              </mc:Choice>
              <mc:Fallback>
                <p:oleObj name="Equation" r:id="rId6" imgW="16488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7850" y="2590800"/>
                        <a:ext cx="29527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Flowchart: Connector 16"/>
          <p:cNvSpPr/>
          <p:nvPr/>
        </p:nvSpPr>
        <p:spPr>
          <a:xfrm>
            <a:off x="3406775" y="2462213"/>
            <a:ext cx="57150" cy="73025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8" name="Flowchart: Connector 17"/>
          <p:cNvSpPr/>
          <p:nvPr/>
        </p:nvSpPr>
        <p:spPr>
          <a:xfrm>
            <a:off x="4460875" y="2465388"/>
            <a:ext cx="69850" cy="6985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0" name="TextBox 21"/>
          <p:cNvSpPr txBox="1">
            <a:spLocks noChangeArrowheads="1"/>
          </p:cNvSpPr>
          <p:nvPr/>
        </p:nvSpPr>
        <p:spPr bwMode="auto">
          <a:xfrm>
            <a:off x="557213" y="5156200"/>
            <a:ext cx="7848600" cy="130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Giá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trị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tuyệt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đối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của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một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số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hữu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tỉ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x,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kí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hiệu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      , 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là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khoảng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cách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từ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điểm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x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tới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điểm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0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trên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trục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số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</p:txBody>
      </p:sp>
      <p:graphicFrame>
        <p:nvGraphicFramePr>
          <p:cNvPr id="21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1387066"/>
              </p:ext>
            </p:extLst>
          </p:nvPr>
        </p:nvGraphicFramePr>
        <p:xfrm>
          <a:off x="7308850" y="5279312"/>
          <a:ext cx="495300" cy="692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8" name="Equation" r:id="rId8" imgW="190335" imgH="266469" progId="Equation.DSMT4">
                  <p:embed/>
                </p:oleObj>
              </mc:Choice>
              <mc:Fallback>
                <p:oleObj name="Equation" r:id="rId8" imgW="190335" imgH="26646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8850" y="5279312"/>
                        <a:ext cx="495300" cy="692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8492644"/>
              </p:ext>
            </p:extLst>
          </p:nvPr>
        </p:nvGraphicFramePr>
        <p:xfrm>
          <a:off x="1063625" y="4114800"/>
          <a:ext cx="3238500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9" name="Equation" r:id="rId10" imgW="1625400" imgH="431640" progId="Equation.DSMT4">
                  <p:embed/>
                </p:oleObj>
              </mc:Choice>
              <mc:Fallback>
                <p:oleObj name="Equation" r:id="rId10" imgW="162540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3625" y="4114800"/>
                        <a:ext cx="3238500" cy="855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603604"/>
              </p:ext>
            </p:extLst>
          </p:nvPr>
        </p:nvGraphicFramePr>
        <p:xfrm>
          <a:off x="5434013" y="2590800"/>
          <a:ext cx="2952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0" name="Equation" r:id="rId12" imgW="164880" imgH="444240" progId="Equation.DSMT4">
                  <p:embed/>
                </p:oleObj>
              </mc:Choice>
              <mc:Fallback>
                <p:oleObj name="Equation" r:id="rId12" imgW="16488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4013" y="2590800"/>
                        <a:ext cx="29527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Flowchart: Connector 23"/>
          <p:cNvSpPr/>
          <p:nvPr/>
        </p:nvSpPr>
        <p:spPr>
          <a:xfrm>
            <a:off x="5529263" y="2468563"/>
            <a:ext cx="69850" cy="6985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406775" y="2286000"/>
            <a:ext cx="555625" cy="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962400" y="2286000"/>
            <a:ext cx="568325" cy="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962400" y="3429000"/>
            <a:ext cx="1600200" cy="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344856"/>
              </p:ext>
            </p:extLst>
          </p:nvPr>
        </p:nvGraphicFramePr>
        <p:xfrm>
          <a:off x="3586163" y="1600200"/>
          <a:ext cx="22225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1" name="Equation" r:id="rId14" imgW="164880" imgH="444240" progId="Equation.DSMT4">
                  <p:embed/>
                </p:oleObj>
              </mc:Choice>
              <mc:Fallback>
                <p:oleObj name="Equation" r:id="rId14" imgW="16488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6163" y="1600200"/>
                        <a:ext cx="222250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223172"/>
              </p:ext>
            </p:extLst>
          </p:nvPr>
        </p:nvGraphicFramePr>
        <p:xfrm>
          <a:off x="4117975" y="1600200"/>
          <a:ext cx="22225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2" name="Equation" r:id="rId16" imgW="164880" imgH="444240" progId="Equation.DSMT4">
                  <p:embed/>
                </p:oleObj>
              </mc:Choice>
              <mc:Fallback>
                <p:oleObj name="Equation" r:id="rId16" imgW="16488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7975" y="1600200"/>
                        <a:ext cx="222250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525275"/>
              </p:ext>
            </p:extLst>
          </p:nvPr>
        </p:nvGraphicFramePr>
        <p:xfrm>
          <a:off x="4654550" y="3505200"/>
          <a:ext cx="22225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3" name="Equation" r:id="rId18" imgW="164880" imgH="444240" progId="Equation.DSMT4">
                  <p:embed/>
                </p:oleObj>
              </mc:Choice>
              <mc:Fallback>
                <p:oleObj name="Equation" r:id="rId18" imgW="16488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4550" y="3505200"/>
                        <a:ext cx="222250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" name="Group 30"/>
          <p:cNvGrpSpPr>
            <a:grpSpLocks/>
          </p:cNvGrpSpPr>
          <p:nvPr/>
        </p:nvGrpSpPr>
        <p:grpSpPr bwMode="auto">
          <a:xfrm>
            <a:off x="557213" y="3121025"/>
            <a:ext cx="7256462" cy="1069975"/>
            <a:chOff x="673100" y="5407025"/>
            <a:chExt cx="7256463" cy="1069975"/>
          </a:xfrm>
        </p:grpSpPr>
        <p:graphicFrame>
          <p:nvGraphicFramePr>
            <p:cNvPr id="32" name="Object 4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65884292"/>
                </p:ext>
              </p:extLst>
            </p:nvPr>
          </p:nvGraphicFramePr>
          <p:xfrm>
            <a:off x="5053013" y="5407025"/>
            <a:ext cx="2876550" cy="10699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34" name="Equation" r:id="rId20" imgW="1155600" imgH="431640" progId="Equation.DSMT4">
                    <p:embed/>
                  </p:oleObj>
                </mc:Choice>
                <mc:Fallback>
                  <p:oleObj name="Equation" r:id="rId20" imgW="1155600" imgH="431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53013" y="5407025"/>
                          <a:ext cx="2876550" cy="10699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" name="TextBox 46"/>
            <p:cNvSpPr txBox="1">
              <a:spLocks noChangeArrowheads="1"/>
            </p:cNvSpPr>
            <p:nvPr/>
          </p:nvSpPr>
          <p:spPr bwMode="auto">
            <a:xfrm>
              <a:off x="673100" y="5710238"/>
              <a:ext cx="5000625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2400" b="1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Dựa vào khái niệm trên hãy tìm</a:t>
              </a:r>
            </a:p>
          </p:txBody>
        </p:sp>
      </p:grpSp>
      <p:sp>
        <p:nvSpPr>
          <p:cNvPr id="34" name="Flowchart: Connector 33"/>
          <p:cNvSpPr/>
          <p:nvPr/>
        </p:nvSpPr>
        <p:spPr>
          <a:xfrm>
            <a:off x="3922713" y="2443163"/>
            <a:ext cx="73025" cy="7620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557213" y="92447"/>
            <a:ext cx="11016525" cy="976312"/>
          </a:xfrm>
          <a:prstGeom prst="roundRect">
            <a:avLst/>
          </a:prstGeom>
          <a:noFill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Tiết</a:t>
            </a:r>
            <a:r>
              <a:rPr lang="en-US" sz="28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5 </a:t>
            </a:r>
            <a:r>
              <a:rPr lang="en-US" sz="2800" b="1" spc="150" dirty="0">
                <a:ln w="11430"/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GIÁ TRỊ TUYỆT ĐỐI CỦA MỘT SỐ HỮU TỈ.</a:t>
            </a:r>
          </a:p>
          <a:p>
            <a:pPr algn="ctr">
              <a:defRPr/>
            </a:pPr>
            <a:r>
              <a:rPr lang="en-US" sz="2800" b="1" spc="150" dirty="0">
                <a:ln w="11430"/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CỘNG, TRỪ, NHÂN, CHIA SỐ THẬP PHÂN</a:t>
            </a:r>
          </a:p>
        </p:txBody>
      </p:sp>
      <p:grpSp>
        <p:nvGrpSpPr>
          <p:cNvPr id="36" name="Group 36"/>
          <p:cNvGrpSpPr>
            <a:grpSpLocks/>
          </p:cNvGrpSpPr>
          <p:nvPr/>
        </p:nvGrpSpPr>
        <p:grpSpPr bwMode="auto">
          <a:xfrm>
            <a:off x="438150" y="4764088"/>
            <a:ext cx="8382000" cy="254000"/>
            <a:chOff x="1143000" y="5903843"/>
            <a:chExt cx="8382000" cy="255135"/>
          </a:xfrm>
        </p:grpSpPr>
        <p:cxnSp>
          <p:nvCxnSpPr>
            <p:cNvPr id="37" name="Straight Arrow Connector 36"/>
            <p:cNvCxnSpPr/>
            <p:nvPr/>
          </p:nvCxnSpPr>
          <p:spPr>
            <a:xfrm>
              <a:off x="1143000" y="6018654"/>
              <a:ext cx="8382000" cy="22324"/>
            </a:xfrm>
            <a:prstGeom prst="straightConnector1">
              <a:avLst/>
            </a:prstGeom>
            <a:ln w="571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4304789" y="6021843"/>
              <a:ext cx="229622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5371589" y="6031410"/>
              <a:ext cx="229622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6438389" y="6031410"/>
              <a:ext cx="229622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7478202" y="6044167"/>
              <a:ext cx="229622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3237989" y="6021843"/>
              <a:ext cx="229622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171189" y="6018654"/>
              <a:ext cx="229622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Straight Connector 43"/>
          <p:cNvCxnSpPr/>
          <p:nvPr/>
        </p:nvCxnSpPr>
        <p:spPr bwMode="auto">
          <a:xfrm rot="5400000">
            <a:off x="3981450" y="4878388"/>
            <a:ext cx="228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 bwMode="auto">
          <a:xfrm rot="5400000">
            <a:off x="7854950" y="4902200"/>
            <a:ext cx="228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3562350" y="5032375"/>
            <a:ext cx="457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0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4629150" y="5032375"/>
            <a:ext cx="457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1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5695950" y="5032375"/>
            <a:ext cx="457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2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2389188" y="5032375"/>
            <a:ext cx="609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-1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1300163" y="4956175"/>
            <a:ext cx="609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-2</a:t>
            </a:r>
          </a:p>
        </p:txBody>
      </p:sp>
      <p:graphicFrame>
        <p:nvGraphicFramePr>
          <p:cNvPr id="5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698526"/>
              </p:ext>
            </p:extLst>
          </p:nvPr>
        </p:nvGraphicFramePr>
        <p:xfrm>
          <a:off x="3952875" y="5030788"/>
          <a:ext cx="295275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5" name="Equation" r:id="rId22" imgW="165028" imgH="457002" progId="Equation.DSMT4">
                  <p:embed/>
                </p:oleObj>
              </mc:Choice>
              <mc:Fallback>
                <p:oleObj name="Equation" r:id="rId22" imgW="165028" imgH="45700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75" y="5030788"/>
                        <a:ext cx="295275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2" name="Straight Connector 51"/>
          <p:cNvCxnSpPr/>
          <p:nvPr/>
        </p:nvCxnSpPr>
        <p:spPr bwMode="auto">
          <a:xfrm rot="5400000">
            <a:off x="7334250" y="4895850"/>
            <a:ext cx="228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6750050" y="5026025"/>
            <a:ext cx="4572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3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7829550" y="5010150"/>
            <a:ext cx="457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4</a:t>
            </a: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7169150" y="5032375"/>
            <a:ext cx="762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3,5</a:t>
            </a: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3714750" y="4595813"/>
            <a:ext cx="3733800" cy="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5314950" y="4138613"/>
            <a:ext cx="762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3,5</a:t>
            </a:r>
          </a:p>
        </p:txBody>
      </p:sp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7098325"/>
              </p:ext>
            </p:extLst>
          </p:nvPr>
        </p:nvGraphicFramePr>
        <p:xfrm>
          <a:off x="228600" y="5915025"/>
          <a:ext cx="1968500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6" name="Equation" r:id="rId24" imgW="596880" imgH="215640" progId="Equation.DSMT4">
                  <p:embed/>
                </p:oleObj>
              </mc:Choice>
              <mc:Fallback>
                <p:oleObj name="Equation" r:id="rId24" imgW="59688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915025"/>
                        <a:ext cx="1968500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9" name="Straight Arrow Connector 58"/>
          <p:cNvCxnSpPr/>
          <p:nvPr/>
        </p:nvCxnSpPr>
        <p:spPr>
          <a:xfrm>
            <a:off x="3714750" y="4672013"/>
            <a:ext cx="381000" cy="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6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9246000"/>
              </p:ext>
            </p:extLst>
          </p:nvPr>
        </p:nvGraphicFramePr>
        <p:xfrm>
          <a:off x="3792538" y="4038600"/>
          <a:ext cx="25241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7" name="Equation" r:id="rId26" imgW="139680" imgH="355320" progId="Equation.DSMT4">
                  <p:embed/>
                </p:oleObj>
              </mc:Choice>
              <mc:Fallback>
                <p:oleObj name="Equation" r:id="rId26" imgW="13968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2538" y="4038600"/>
                        <a:ext cx="252412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4533461"/>
              </p:ext>
            </p:extLst>
          </p:nvPr>
        </p:nvGraphicFramePr>
        <p:xfrm>
          <a:off x="2571750" y="5662613"/>
          <a:ext cx="1381125" cy="1239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8" name="Equation" r:id="rId28" imgW="419040" imgH="368280" progId="Equation.DSMT4">
                  <p:embed/>
                </p:oleObj>
              </mc:Choice>
              <mc:Fallback>
                <p:oleObj name="Equation" r:id="rId28" imgW="41904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0" y="5662613"/>
                        <a:ext cx="1381125" cy="1239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187913"/>
              </p:ext>
            </p:extLst>
          </p:nvPr>
        </p:nvGraphicFramePr>
        <p:xfrm>
          <a:off x="4397375" y="5943600"/>
          <a:ext cx="1298575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9" name="Equation" r:id="rId30" imgW="393480" imgH="215640" progId="Equation.DSMT4">
                  <p:embed/>
                </p:oleObj>
              </mc:Choice>
              <mc:Fallback>
                <p:oleObj name="Equation" r:id="rId30" imgW="39348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7375" y="5943600"/>
                        <a:ext cx="1298575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3" name="Straight Arrow Connector 62"/>
          <p:cNvCxnSpPr/>
          <p:nvPr/>
        </p:nvCxnSpPr>
        <p:spPr>
          <a:xfrm>
            <a:off x="1581150" y="4672013"/>
            <a:ext cx="2133600" cy="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2470150" y="4179888"/>
            <a:ext cx="381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2</a:t>
            </a:r>
          </a:p>
        </p:txBody>
      </p:sp>
      <p:graphicFrame>
        <p:nvGraphicFramePr>
          <p:cNvPr id="65" name="Object 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3343311"/>
              </p:ext>
            </p:extLst>
          </p:nvPr>
        </p:nvGraphicFramePr>
        <p:xfrm>
          <a:off x="6142038" y="5948363"/>
          <a:ext cx="1382712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0" name="Equation" r:id="rId32" imgW="419040" imgH="215640" progId="Equation.DSMT4">
                  <p:embed/>
                </p:oleObj>
              </mc:Choice>
              <mc:Fallback>
                <p:oleObj name="Equation" r:id="rId32" imgW="41904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2038" y="5948363"/>
                        <a:ext cx="1382712" cy="725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" name="Flowchart: Connector 65"/>
          <p:cNvSpPr/>
          <p:nvPr/>
        </p:nvSpPr>
        <p:spPr>
          <a:xfrm>
            <a:off x="3678238" y="4843463"/>
            <a:ext cx="73025" cy="7620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947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7037E-7 L 0 -0.51019 " pathEditMode="relative" rAng="0" ptsTypes="AA">
                                      <p:cBhvr>
                                        <p:cTn id="11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5509"/>
                                    </p:animMotion>
                                  </p:childTnLst>
                                </p:cTn>
                              </p:par>
                              <p:par>
                                <p:cTn id="11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44444E-6 L 1.66667E-6 -0.49583 " pathEditMode="relative" rAng="0" ptsTypes="AA">
                                      <p:cBhvr>
                                        <p:cTn id="11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7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1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17" grpId="0" animBg="1" autoUpdateAnimBg="0"/>
      <p:bldP spid="17" grpId="1" animBg="1"/>
      <p:bldP spid="18" grpId="0" animBg="1" autoUpdateAnimBg="0"/>
      <p:bldP spid="18" grpId="1" animBg="1"/>
      <p:bldP spid="20" grpId="0" autoUpdateAnimBg="0"/>
      <p:bldP spid="20" grpId="1"/>
      <p:bldP spid="24" grpId="0" animBg="1" autoUpdateAnimBg="0"/>
      <p:bldP spid="24" grpId="1" animBg="1"/>
      <p:bldP spid="34" grpId="0" animBg="1"/>
      <p:bldP spid="34" grpId="1" animBg="1"/>
      <p:bldP spid="46" grpId="0" autoUpdateAnimBg="0"/>
      <p:bldP spid="47" grpId="0" autoUpdateAnimBg="0"/>
      <p:bldP spid="48" grpId="0" autoUpdateAnimBg="0"/>
      <p:bldP spid="49" grpId="0" autoUpdateAnimBg="0"/>
      <p:bldP spid="50" grpId="0"/>
      <p:bldP spid="53" grpId="0" autoUpdateAnimBg="0"/>
      <p:bldP spid="54" grpId="0" autoUpdateAnimBg="0"/>
      <p:bldP spid="55" grpId="0" autoUpdateAnimBg="0"/>
      <p:bldP spid="57" grpId="0" autoUpdateAnimBg="0"/>
      <p:bldP spid="57" grpId="1"/>
      <p:bldP spid="64" grpId="0"/>
      <p:bldP spid="6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680"/>
            <a:ext cx="12192000" cy="6821320"/>
          </a:xfrm>
          <a:prstGeom prst="rect">
            <a:avLst/>
          </a:prstGeom>
        </p:spPr>
      </p:pic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609600" y="1439863"/>
            <a:ext cx="7848600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(…)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= 3,5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=      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&gt; 0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= 0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&lt; 0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-76200" y="1371600"/>
            <a:ext cx="723900" cy="923925"/>
            <a:chOff x="-189520" y="-304800"/>
            <a:chExt cx="1466312" cy="1518366"/>
          </a:xfrm>
        </p:grpSpPr>
        <p:sp>
          <p:nvSpPr>
            <p:cNvPr id="6" name="Rounded Rectangle 5"/>
            <p:cNvSpPr/>
            <p:nvPr/>
          </p:nvSpPr>
          <p:spPr>
            <a:xfrm>
              <a:off x="-3015" y="439"/>
              <a:ext cx="1147969" cy="913107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-189520" y="-304800"/>
              <a:ext cx="1466312" cy="151836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b="1" dirty="0">
                  <a:ln w="31550" cmpd="sng">
                    <a:gradFill>
                      <a:gsLst>
                        <a:gs pos="25000">
                          <a:schemeClr val="accent1">
                            <a:shade val="25000"/>
                            <a:satMod val="190000"/>
                          </a:schemeClr>
                        </a:gs>
                        <a:gs pos="80000">
                          <a:schemeClr val="accent1">
                            <a:tint val="75000"/>
                            <a:satMod val="19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rgbClr val="2B2FE1"/>
                  </a:solidFill>
                  <a:effectLst>
                    <a:outerShdw blurRad="41275" dist="12700" dir="12000000" algn="tl" rotWithShape="0">
                      <a:srgbClr val="000000">
                        <a:alpha val="40000"/>
                      </a:srgbClr>
                    </a:outerShdw>
                  </a:effectLst>
                  <a:latin typeface="Aharoni" pitchFamily="2" charset="-79"/>
                  <a:cs typeface="Aharoni" pitchFamily="2" charset="-79"/>
                </a:rPr>
                <a:t>?</a:t>
              </a:r>
              <a:r>
                <a:rPr lang="en-US" sz="4000" b="1" dirty="0">
                  <a:ln w="31550" cmpd="sng">
                    <a:gradFill>
                      <a:gsLst>
                        <a:gs pos="25000">
                          <a:schemeClr val="accent1">
                            <a:shade val="25000"/>
                            <a:satMod val="190000"/>
                          </a:schemeClr>
                        </a:gs>
                        <a:gs pos="80000">
                          <a:schemeClr val="accent1">
                            <a:tint val="75000"/>
                            <a:satMod val="19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rgbClr val="2B2FE1"/>
                  </a:solidFill>
                  <a:effectLst>
                    <a:outerShdw blurRad="41275" dist="12700" dir="12000000" algn="tl" rotWithShape="0">
                      <a:srgbClr val="000000">
                        <a:alpha val="40000"/>
                      </a:srgbClr>
                    </a:outerShdw>
                  </a:effectLst>
                  <a:latin typeface="Aharoni" pitchFamily="2" charset="-79"/>
                  <a:cs typeface="Aharoni" pitchFamily="2" charset="-79"/>
                </a:rPr>
                <a:t>1</a:t>
              </a:r>
            </a:p>
          </p:txBody>
        </p:sp>
      </p:grpSp>
      <p:graphicFrame>
        <p:nvGraphicFramePr>
          <p:cNvPr id="8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209696"/>
              </p:ext>
            </p:extLst>
          </p:nvPr>
        </p:nvGraphicFramePr>
        <p:xfrm>
          <a:off x="3124200" y="2073275"/>
          <a:ext cx="969963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1" name="Equation" r:id="rId4" imgW="495000" imgH="266400" progId="Equation.DSMT4">
                  <p:embed/>
                </p:oleObj>
              </mc:Choice>
              <mc:Fallback>
                <p:oleObj name="Equation" r:id="rId4" imgW="49500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073275"/>
                        <a:ext cx="969963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8427488"/>
              </p:ext>
            </p:extLst>
          </p:nvPr>
        </p:nvGraphicFramePr>
        <p:xfrm>
          <a:off x="2133600" y="2438400"/>
          <a:ext cx="349250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2" name="Equation" r:id="rId6" imgW="215640" imgH="444240" progId="Equation.DSMT4">
                  <p:embed/>
                </p:oleObj>
              </mc:Choice>
              <mc:Fallback>
                <p:oleObj name="Equation" r:id="rId6" imgW="21564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438400"/>
                        <a:ext cx="349250" cy="71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2289667"/>
              </p:ext>
            </p:extLst>
          </p:nvPr>
        </p:nvGraphicFramePr>
        <p:xfrm>
          <a:off x="3124200" y="2638425"/>
          <a:ext cx="969963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3" name="Equation" r:id="rId8" imgW="495000" imgH="266400" progId="Equation.DSMT4">
                  <p:embed/>
                </p:oleObj>
              </mc:Choice>
              <mc:Fallback>
                <p:oleObj name="Equation" r:id="rId8" imgW="49500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638425"/>
                        <a:ext cx="969963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0394074"/>
              </p:ext>
            </p:extLst>
          </p:nvPr>
        </p:nvGraphicFramePr>
        <p:xfrm>
          <a:off x="3124200" y="3171825"/>
          <a:ext cx="969963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4" name="Equation" r:id="rId10" imgW="495000" imgH="266400" progId="Equation.DSMT4">
                  <p:embed/>
                </p:oleObj>
              </mc:Choice>
              <mc:Fallback>
                <p:oleObj name="Equation" r:id="rId10" imgW="49500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171825"/>
                        <a:ext cx="969963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7571796"/>
              </p:ext>
            </p:extLst>
          </p:nvPr>
        </p:nvGraphicFramePr>
        <p:xfrm>
          <a:off x="3124200" y="3705225"/>
          <a:ext cx="969963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5" name="Equation" r:id="rId12" imgW="495000" imgH="266400" progId="Equation.DSMT4">
                  <p:embed/>
                </p:oleObj>
              </mc:Choice>
              <mc:Fallback>
                <p:oleObj name="Equation" r:id="rId12" imgW="49500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705225"/>
                        <a:ext cx="969963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1531767"/>
              </p:ext>
            </p:extLst>
          </p:nvPr>
        </p:nvGraphicFramePr>
        <p:xfrm>
          <a:off x="3124200" y="4276725"/>
          <a:ext cx="969963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6" name="Equation" r:id="rId14" imgW="495000" imgH="266400" progId="Equation.DSMT4">
                  <p:embed/>
                </p:oleObj>
              </mc:Choice>
              <mc:Fallback>
                <p:oleObj name="Equation" r:id="rId14" imgW="49500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4276725"/>
                        <a:ext cx="969963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7488832"/>
              </p:ext>
            </p:extLst>
          </p:nvPr>
        </p:nvGraphicFramePr>
        <p:xfrm>
          <a:off x="3686907" y="2066891"/>
          <a:ext cx="1283677" cy="457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7" name="Equation" r:id="rId16" imgW="749160" imgH="266400" progId="Equation.DSMT4">
                  <p:embed/>
                </p:oleObj>
              </mc:Choice>
              <mc:Fallback>
                <p:oleObj name="Equation" r:id="rId16" imgW="74916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6907" y="2066891"/>
                        <a:ext cx="1283677" cy="4572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4728948"/>
              </p:ext>
            </p:extLst>
          </p:nvPr>
        </p:nvGraphicFramePr>
        <p:xfrm>
          <a:off x="3733800" y="2492375"/>
          <a:ext cx="914400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8" name="Equation" r:id="rId18" imgW="558720" imgH="495000" progId="Equation.DSMT4">
                  <p:embed/>
                </p:oleObj>
              </mc:Choice>
              <mc:Fallback>
                <p:oleObj name="Equation" r:id="rId18" imgW="558720" imgH="49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492375"/>
                        <a:ext cx="914400" cy="811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9702975"/>
              </p:ext>
            </p:extLst>
          </p:nvPr>
        </p:nvGraphicFramePr>
        <p:xfrm>
          <a:off x="3727939" y="3194797"/>
          <a:ext cx="316523" cy="3165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9" name="Equation" r:id="rId20" imgW="139680" imgH="139680" progId="Equation.DSMT4">
                  <p:embed/>
                </p:oleObj>
              </mc:Choice>
              <mc:Fallback>
                <p:oleObj name="Equation" r:id="rId20" imgW="13968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7939" y="3194797"/>
                        <a:ext cx="316523" cy="3165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0055940"/>
              </p:ext>
            </p:extLst>
          </p:nvPr>
        </p:nvGraphicFramePr>
        <p:xfrm>
          <a:off x="3678238" y="3610708"/>
          <a:ext cx="969962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0" name="Equation" r:id="rId22" imgW="444240" imgH="266400" progId="Equation.DSMT4">
                  <p:embed/>
                </p:oleObj>
              </mc:Choice>
              <mc:Fallback>
                <p:oleObj name="Equation" r:id="rId22" imgW="44424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8238" y="3610708"/>
                        <a:ext cx="969962" cy="582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5419468"/>
              </p:ext>
            </p:extLst>
          </p:nvPr>
        </p:nvGraphicFramePr>
        <p:xfrm>
          <a:off x="3686907" y="4322274"/>
          <a:ext cx="414338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1" name="Equation" r:id="rId24" imgW="190440" imgH="139680" progId="Equation.DSMT4">
                  <p:embed/>
                </p:oleObj>
              </mc:Choice>
              <mc:Fallback>
                <p:oleObj name="Equation" r:id="rId24" imgW="19044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6907" y="4322274"/>
                        <a:ext cx="414338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2968254"/>
              </p:ext>
            </p:extLst>
          </p:nvPr>
        </p:nvGraphicFramePr>
        <p:xfrm>
          <a:off x="6193816" y="2290187"/>
          <a:ext cx="1501775" cy="143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2" name="Equation" r:id="rId26" imgW="545760" imgH="520560" progId="Equation.DSMT4">
                  <p:embed/>
                </p:oleObj>
              </mc:Choice>
              <mc:Fallback>
                <p:oleObj name="Equation" r:id="rId26" imgW="545760" imgH="520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3816" y="2290187"/>
                        <a:ext cx="1501775" cy="143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1"/>
          <p:cNvSpPr txBox="1">
            <a:spLocks noChangeArrowheads="1"/>
          </p:cNvSpPr>
          <p:nvPr/>
        </p:nvSpPr>
        <p:spPr bwMode="auto">
          <a:xfrm>
            <a:off x="7401904" y="1985387"/>
            <a:ext cx="28956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  </a:t>
            </a:r>
            <a:r>
              <a:rPr lang="en-US" alt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 ≥  0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401904" y="2923599"/>
            <a:ext cx="2895600" cy="823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-x  </a:t>
            </a:r>
            <a:r>
              <a:rPr lang="en-US" alt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 &lt;  0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18262" y="1003611"/>
            <a:ext cx="5550044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1. </a:t>
            </a:r>
            <a:r>
              <a:rPr lang="vi-VN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Giá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trị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tuyệt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đối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của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một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số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hữu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tỉ</a:t>
            </a: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582613" y="92447"/>
            <a:ext cx="11304587" cy="976312"/>
          </a:xfrm>
          <a:prstGeom prst="roundRect">
            <a:avLst/>
          </a:prstGeom>
          <a:noFill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5   §4 </a:t>
            </a:r>
            <a:r>
              <a:rPr lang="en-US" sz="2800" b="1" spc="150" dirty="0">
                <a:ln w="11430"/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 TRỊ TUYỆT ĐỐI CỦA MỘT SỐ HỮU TỈ.</a:t>
            </a:r>
          </a:p>
          <a:p>
            <a:pPr algn="ctr">
              <a:defRPr/>
            </a:pPr>
            <a:r>
              <a:rPr lang="en-US" sz="2800" b="1" spc="150" dirty="0">
                <a:ln w="11430"/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CỘNG, TRỪ, NHÂN, CHIA SỐ THẬP PHÂN</a:t>
            </a:r>
          </a:p>
        </p:txBody>
      </p:sp>
    </p:spTree>
    <p:extLst>
      <p:ext uri="{BB962C8B-B14F-4D97-AF65-F5344CB8AC3E}">
        <p14:creationId xmlns:p14="http://schemas.microsoft.com/office/powerpoint/2010/main" val="3194671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696"/>
            <a:ext cx="12192000" cy="6821320"/>
          </a:xfrm>
          <a:prstGeom prst="rect">
            <a:avLst/>
          </a:prstGeom>
        </p:spPr>
      </p:pic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772358" y="1510269"/>
            <a:ext cx="2819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Tìm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     ,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biết</a:t>
            </a:r>
            <a:r>
              <a:rPr lang="en-US" altLang="en-US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: 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3600756"/>
              </p:ext>
            </p:extLst>
          </p:nvPr>
        </p:nvGraphicFramePr>
        <p:xfrm>
          <a:off x="1482723" y="2190868"/>
          <a:ext cx="1122363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07" name="Equation" r:id="rId4" imgW="698400" imgH="444240" progId="Equation.DSMT4">
                  <p:embed/>
                </p:oleObj>
              </mc:Choice>
              <mc:Fallback>
                <p:oleObj name="Equation" r:id="rId4" imgW="698400" imgH="444240" progId="Equation.DSMT4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2723" y="2190868"/>
                        <a:ext cx="1122363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46"/>
          <p:cNvSpPr txBox="1">
            <a:spLocks noChangeArrowheads="1"/>
          </p:cNvSpPr>
          <p:nvPr/>
        </p:nvSpPr>
        <p:spPr bwMode="auto">
          <a:xfrm>
            <a:off x="914398" y="2943343"/>
            <a:ext cx="1371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u="sng" dirty="0" err="1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Bài</a:t>
            </a:r>
            <a:r>
              <a:rPr lang="en-US" altLang="en-US" sz="2400" b="1" u="sng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400" b="1" u="sng" dirty="0" err="1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giải</a:t>
            </a:r>
            <a:endParaRPr lang="en-US" altLang="en-US" sz="2400" b="1" u="sng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7" name="Group 30"/>
          <p:cNvGrpSpPr>
            <a:grpSpLocks/>
          </p:cNvGrpSpPr>
          <p:nvPr/>
        </p:nvGrpSpPr>
        <p:grpSpPr bwMode="auto">
          <a:xfrm>
            <a:off x="427035" y="1236780"/>
            <a:ext cx="1782763" cy="923925"/>
            <a:chOff x="-300068" y="-50760"/>
            <a:chExt cx="1782942" cy="923149"/>
          </a:xfrm>
        </p:grpSpPr>
        <p:sp>
          <p:nvSpPr>
            <p:cNvPr id="8" name="Rounded Rectangle 7"/>
            <p:cNvSpPr/>
            <p:nvPr/>
          </p:nvSpPr>
          <p:spPr bwMode="auto">
            <a:xfrm>
              <a:off x="228623" y="152269"/>
              <a:ext cx="766840" cy="68522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-300068" y="-50760"/>
              <a:ext cx="1782942" cy="92314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b="1" dirty="0">
                  <a:ln w="31550" cmpd="sng">
                    <a:gradFill>
                      <a:gsLst>
                        <a:gs pos="25000">
                          <a:schemeClr val="accent1">
                            <a:shade val="25000"/>
                            <a:satMod val="190000"/>
                          </a:schemeClr>
                        </a:gs>
                        <a:gs pos="80000">
                          <a:schemeClr val="accent1">
                            <a:tint val="75000"/>
                            <a:satMod val="19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rgbClr val="2B2FE1"/>
                  </a:solidFill>
                  <a:effectLst>
                    <a:outerShdw blurRad="41275" dist="12700" dir="12000000" algn="tl" rotWithShape="0">
                      <a:srgbClr val="000000">
                        <a:alpha val="40000"/>
                      </a:srgbClr>
                    </a:outerShdw>
                  </a:effectLst>
                  <a:latin typeface="Times New Roman" charset="0"/>
                  <a:ea typeface="Times New Roman" charset="0"/>
                  <a:cs typeface="Times New Roman" charset="0"/>
                </a:rPr>
                <a:t>?</a:t>
              </a:r>
              <a:r>
                <a:rPr lang="en-US" sz="4000" b="1" dirty="0">
                  <a:ln w="31550" cmpd="sng">
                    <a:gradFill>
                      <a:gsLst>
                        <a:gs pos="25000">
                          <a:schemeClr val="accent1">
                            <a:shade val="25000"/>
                            <a:satMod val="190000"/>
                          </a:schemeClr>
                        </a:gs>
                        <a:gs pos="80000">
                          <a:schemeClr val="accent1">
                            <a:tint val="75000"/>
                            <a:satMod val="19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rgbClr val="2B2FE1"/>
                  </a:solidFill>
                  <a:effectLst>
                    <a:outerShdw blurRad="41275" dist="12700" dir="12000000" algn="tl" rotWithShape="0">
                      <a:srgbClr val="000000">
                        <a:alpha val="40000"/>
                      </a:srgbClr>
                    </a:outerShdw>
                  </a:effectLst>
                  <a:latin typeface="Times New Roman" charset="0"/>
                  <a:ea typeface="Times New Roman" charset="0"/>
                  <a:cs typeface="Times New Roman" charset="0"/>
                </a:rPr>
                <a:t>2:</a:t>
              </a:r>
              <a:endParaRPr lang="en-US" sz="28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2B2FE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</p:grpSp>
      <p:graphicFrame>
        <p:nvGraphicFramePr>
          <p:cNvPr id="10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4762621"/>
              </p:ext>
            </p:extLst>
          </p:nvPr>
        </p:nvGraphicFramePr>
        <p:xfrm>
          <a:off x="7818436" y="2333743"/>
          <a:ext cx="1020762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08" name="Equation" r:id="rId6" imgW="634680" imgH="228600" progId="Equation.DSMT4">
                  <p:embed/>
                </p:oleObj>
              </mc:Choice>
              <mc:Fallback>
                <p:oleObj name="Equation" r:id="rId6" imgW="634680" imgH="228600" progId="Equation.DSMT4">
                  <p:embed/>
                  <p:pic>
                    <p:nvPicPr>
                      <p:cNvPr id="1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8436" y="2333743"/>
                        <a:ext cx="1020762" cy="366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1364142"/>
              </p:ext>
            </p:extLst>
          </p:nvPr>
        </p:nvGraphicFramePr>
        <p:xfrm>
          <a:off x="2598736" y="1495543"/>
          <a:ext cx="37465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09" name="Equation" r:id="rId8" imgW="190440" imgH="266400" progId="Equation.DSMT4">
                  <p:embed/>
                </p:oleObj>
              </mc:Choice>
              <mc:Fallback>
                <p:oleObj name="Equation" r:id="rId8" imgW="190440" imgH="266400" progId="Equation.DSMT4">
                  <p:embed/>
                  <p:pic>
                    <p:nvPicPr>
                      <p:cNvPr id="1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8736" y="1495543"/>
                        <a:ext cx="374650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496099"/>
              </p:ext>
            </p:extLst>
          </p:nvPr>
        </p:nvGraphicFramePr>
        <p:xfrm>
          <a:off x="3433761" y="2195630"/>
          <a:ext cx="1062037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10" name="Equation" r:id="rId10" imgW="660240" imgH="444240" progId="Equation.DSMT4">
                  <p:embed/>
                </p:oleObj>
              </mc:Choice>
              <mc:Fallback>
                <p:oleObj name="Equation" r:id="rId10" imgW="660240" imgH="444240" progId="Equation.DSMT4">
                  <p:embed/>
                  <p:pic>
                    <p:nvPicPr>
                      <p:cNvPr id="1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3761" y="2195630"/>
                        <a:ext cx="1062037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4956160"/>
              </p:ext>
            </p:extLst>
          </p:nvPr>
        </p:nvGraphicFramePr>
        <p:xfrm>
          <a:off x="5419723" y="2157530"/>
          <a:ext cx="1285875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11" name="Equation" r:id="rId12" imgW="799920" imgH="457200" progId="Equation.DSMT4">
                  <p:embed/>
                </p:oleObj>
              </mc:Choice>
              <mc:Fallback>
                <p:oleObj name="Equation" r:id="rId12" imgW="799920" imgH="457200" progId="Equation.DSMT4">
                  <p:embed/>
                  <p:pic>
                    <p:nvPicPr>
                      <p:cNvPr id="1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9723" y="2157530"/>
                        <a:ext cx="1285875" cy="735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749255"/>
              </p:ext>
            </p:extLst>
          </p:nvPr>
        </p:nvGraphicFramePr>
        <p:xfrm>
          <a:off x="868364" y="3457931"/>
          <a:ext cx="4165600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12" name="MathType 7.0 Equation" r:id="rId14" imgW="2590560" imgH="520560" progId="Equation.DSMT4">
                  <p:embed/>
                </p:oleObj>
              </mc:Choice>
              <mc:Fallback>
                <p:oleObj name="MathType 7.0 Equation" r:id="rId14" imgW="2590560" imgH="520560" progId="Equation.DSMT4">
                  <p:embed/>
                  <p:pic>
                    <p:nvPicPr>
                      <p:cNvPr id="1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364" y="3457931"/>
                        <a:ext cx="4165600" cy="836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027144"/>
              </p:ext>
            </p:extLst>
          </p:nvPr>
        </p:nvGraphicFramePr>
        <p:xfrm>
          <a:off x="840570" y="4320605"/>
          <a:ext cx="3859213" cy="79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13" name="Equation" r:id="rId16" imgW="2400120" imgH="495000" progId="Equation.DSMT4">
                  <p:embed/>
                </p:oleObj>
              </mc:Choice>
              <mc:Fallback>
                <p:oleObj name="Equation" r:id="rId16" imgW="2400120" imgH="495000" progId="Equation.DSMT4">
                  <p:embed/>
                  <p:pic>
                    <p:nvPicPr>
                      <p:cNvPr id="1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0570" y="4320605"/>
                        <a:ext cx="3859213" cy="795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0690976"/>
              </p:ext>
            </p:extLst>
          </p:nvPr>
        </p:nvGraphicFramePr>
        <p:xfrm>
          <a:off x="831850" y="5153025"/>
          <a:ext cx="5387975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14" name="Equation" r:id="rId18" imgW="3352680" imgH="495000" progId="Equation.DSMT4">
                  <p:embed/>
                </p:oleObj>
              </mc:Choice>
              <mc:Fallback>
                <p:oleObj name="Equation" r:id="rId18" imgW="3352680" imgH="495000" progId="Equation.DSMT4">
                  <p:embed/>
                  <p:pic>
                    <p:nvPicPr>
                      <p:cNvPr id="1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850" y="5153025"/>
                        <a:ext cx="5387975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9299026"/>
              </p:ext>
            </p:extLst>
          </p:nvPr>
        </p:nvGraphicFramePr>
        <p:xfrm>
          <a:off x="853852" y="6095804"/>
          <a:ext cx="2633662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15" name="Equation" r:id="rId20" imgW="1638000" imgH="266400" progId="Equation.DSMT4">
                  <p:embed/>
                </p:oleObj>
              </mc:Choice>
              <mc:Fallback>
                <p:oleObj name="Equation" r:id="rId20" imgW="1638000" imgH="266400" progId="Equation.DSMT4">
                  <p:embed/>
                  <p:pic>
                    <p:nvPicPr>
                      <p:cNvPr id="1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852" y="6095804"/>
                        <a:ext cx="2633662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/>
          <p:cNvSpPr/>
          <p:nvPr/>
        </p:nvSpPr>
        <p:spPr>
          <a:xfrm>
            <a:off x="618262" y="1003611"/>
            <a:ext cx="5550044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1. </a:t>
            </a:r>
            <a:r>
              <a:rPr lang="vi-VN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Giá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trị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tuyệt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đối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của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một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số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hữu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tỉ</a:t>
            </a: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317806" y="92447"/>
            <a:ext cx="9144000" cy="976312"/>
          </a:xfrm>
          <a:prstGeom prst="roundRect">
            <a:avLst/>
          </a:prstGeom>
          <a:noFill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§4 </a:t>
            </a:r>
            <a:r>
              <a:rPr lang="en-US" sz="2800" b="1" spc="150" dirty="0">
                <a:ln w="11430"/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GIÁ TRỊ TUYỆT ĐỐI CỦA MỘT SỐ HỮU TỈ.</a:t>
            </a:r>
          </a:p>
          <a:p>
            <a:pPr algn="ctr">
              <a:defRPr/>
            </a:pPr>
            <a:r>
              <a:rPr lang="en-US" sz="2800" b="1" spc="150" dirty="0">
                <a:ln w="11430"/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CỘNG, TRỪ, NHÂN, CHIA SỐ THẬP PHÂN</a:t>
            </a:r>
          </a:p>
        </p:txBody>
      </p:sp>
      <p:grpSp>
        <p:nvGrpSpPr>
          <p:cNvPr id="27" name="Group 26"/>
          <p:cNvGrpSpPr>
            <a:grpSpLocks/>
          </p:cNvGrpSpPr>
          <p:nvPr/>
        </p:nvGrpSpPr>
        <p:grpSpPr bwMode="auto">
          <a:xfrm>
            <a:off x="6719047" y="3645696"/>
            <a:ext cx="7158036" cy="1258215"/>
            <a:chOff x="2421066" y="1174685"/>
            <a:chExt cx="7158038" cy="1259026"/>
          </a:xfrm>
        </p:grpSpPr>
        <p:sp>
          <p:nvSpPr>
            <p:cNvPr id="28" name="TextBox 21"/>
            <p:cNvSpPr txBox="1">
              <a:spLocks noChangeArrowheads="1"/>
            </p:cNvSpPr>
            <p:nvPr/>
          </p:nvSpPr>
          <p:spPr bwMode="auto">
            <a:xfrm>
              <a:off x="2421066" y="1174685"/>
              <a:ext cx="7158038" cy="661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n-US" altLang="en-US" sz="2800" b="1" dirty="0" err="1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Với</a:t>
              </a:r>
              <a:r>
                <a:rPr lang="en-US" altLang="en-US" sz="2800" b="1" dirty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</a:t>
              </a:r>
              <a:r>
                <a:rPr lang="en-US" altLang="en-US" sz="2800" b="1" dirty="0" err="1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mọi</a:t>
              </a:r>
              <a:r>
                <a:rPr lang="en-US" altLang="en-US" sz="2800" b="1" dirty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           ta </a:t>
              </a:r>
              <a:r>
                <a:rPr lang="en-US" altLang="en-US" sz="2800" b="1" dirty="0" err="1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luôn</a:t>
              </a:r>
              <a:r>
                <a:rPr lang="en-US" altLang="en-US" sz="2800" b="1" dirty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</a:t>
              </a:r>
              <a:r>
                <a:rPr lang="en-US" altLang="en-US" sz="2800" b="1" dirty="0" err="1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có</a:t>
              </a:r>
              <a:r>
                <a:rPr lang="en-US" altLang="en-US" sz="2800" b="1" dirty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:</a:t>
              </a:r>
            </a:p>
          </p:txBody>
        </p:sp>
        <p:graphicFrame>
          <p:nvGraphicFramePr>
            <p:cNvPr id="29" name="Object 28"/>
            <p:cNvGraphicFramePr>
              <a:graphicFrameLocks noChangeAspect="1"/>
            </p:cNvGraphicFramePr>
            <p:nvPr>
              <p:extLst/>
            </p:nvPr>
          </p:nvGraphicFramePr>
          <p:xfrm>
            <a:off x="3843131" y="1418577"/>
            <a:ext cx="900112" cy="4364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616" name="Equation" r:id="rId22" imgW="444240" imgH="215640" progId="Equation.DSMT4">
                    <p:embed/>
                  </p:oleObj>
                </mc:Choice>
                <mc:Fallback>
                  <p:oleObj name="Equation" r:id="rId22" imgW="444240" imgH="215640" progId="Equation.DSMT4">
                    <p:embed/>
                    <p:pic>
                      <p:nvPicPr>
                        <p:cNvPr id="29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3131" y="1418577"/>
                          <a:ext cx="900112" cy="4364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" name="Object 29"/>
            <p:cNvGraphicFramePr>
              <a:graphicFrameLocks noChangeAspect="1"/>
            </p:cNvGraphicFramePr>
            <p:nvPr>
              <p:extLst/>
            </p:nvPr>
          </p:nvGraphicFramePr>
          <p:xfrm>
            <a:off x="2474837" y="1890352"/>
            <a:ext cx="1200150" cy="508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617" name="Equation" r:id="rId24" imgW="495000" imgH="266400" progId="Equation.DSMT4">
                    <p:embed/>
                  </p:oleObj>
                </mc:Choice>
                <mc:Fallback>
                  <p:oleObj name="Equation" r:id="rId24" imgW="495000" imgH="266400" progId="Equation.DSMT4">
                    <p:embed/>
                    <p:pic>
                      <p:nvPicPr>
                        <p:cNvPr id="30" name="Object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74837" y="1890352"/>
                          <a:ext cx="1200150" cy="508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" name="Object 15"/>
            <p:cNvGraphicFramePr>
              <a:graphicFrameLocks noChangeAspect="1"/>
            </p:cNvGraphicFramePr>
            <p:nvPr>
              <p:extLst/>
            </p:nvPr>
          </p:nvGraphicFramePr>
          <p:xfrm>
            <a:off x="3674444" y="1898255"/>
            <a:ext cx="1249363" cy="4574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618" name="MathType 6.0 Equation" r:id="rId26" imgW="571320" imgH="266400" progId="Equation.DSMT4">
                    <p:embed/>
                  </p:oleObj>
                </mc:Choice>
                <mc:Fallback>
                  <p:oleObj name="MathType 6.0 Equation" r:id="rId26" imgW="571320" imgH="266400" progId="Equation.DSMT4">
                    <p:embed/>
                    <p:pic>
                      <p:nvPicPr>
                        <p:cNvPr id="31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74444" y="1898255"/>
                          <a:ext cx="1249363" cy="45749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" name="Object 15"/>
            <p:cNvGraphicFramePr>
              <a:graphicFrameLocks noChangeAspect="1"/>
            </p:cNvGraphicFramePr>
            <p:nvPr>
              <p:extLst/>
            </p:nvPr>
          </p:nvGraphicFramePr>
          <p:xfrm>
            <a:off x="5510587" y="1854995"/>
            <a:ext cx="1333500" cy="5787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619" name="MathType 6.0 Equation" r:id="rId28" imgW="482400" imgH="266400" progId="Equation.DSMT4">
                    <p:embed/>
                  </p:oleObj>
                </mc:Choice>
                <mc:Fallback>
                  <p:oleObj name="MathType 6.0 Equation" r:id="rId28" imgW="482400" imgH="266400" progId="Equation.DSMT4">
                    <p:embed/>
                    <p:pic>
                      <p:nvPicPr>
                        <p:cNvPr id="32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10587" y="1854995"/>
                          <a:ext cx="1333500" cy="5787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3" name="TextBox 21"/>
          <p:cNvSpPr txBox="1">
            <a:spLocks noChangeArrowheads="1"/>
          </p:cNvSpPr>
          <p:nvPr/>
        </p:nvSpPr>
        <p:spPr bwMode="auto">
          <a:xfrm>
            <a:off x="6783954" y="3248918"/>
            <a:ext cx="2895600" cy="661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sz="2800" b="1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N</a:t>
            </a:r>
            <a:r>
              <a:rPr lang="vi-VN" altLang="en-US" sz="2800" b="1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hận xét</a:t>
            </a:r>
            <a:endParaRPr lang="en-US" altLang="en-US" sz="2800" b="1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193976" y="4289285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altLang="en-US" sz="2800" b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và</a:t>
            </a:r>
            <a:endParaRPr lang="en-US" sz="28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6455082" y="3036277"/>
            <a:ext cx="0" cy="346299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1435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18" grpId="0"/>
      <p:bldP spid="33" grpId="1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54106" y="1"/>
            <a:ext cx="6987810" cy="646331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vi-VN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2. Cộng, trừ, nhân, chia số thập phân</a:t>
            </a:r>
            <a:endParaRPr lang="en-U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2295" name="Picture 12" descr="4D0E9C1D773840AE93D84E15D99D649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8039" y="4448177"/>
            <a:ext cx="1003169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6038057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44" name="Equation" r:id="rId4" imgW="114120" imgH="215640" progId="Equation.3">
                  <p:embed/>
                </p:oleObj>
              </mc:Choice>
              <mc:Fallback>
                <p:oleObj name="Equation" r:id="rId4" imgW="114120" imgH="215640" progId="Equation.3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38057" y="332105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6038057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45" name="Equation" r:id="rId6" imgW="114120" imgH="215640" progId="Equation.3">
                  <p:embed/>
                </p:oleObj>
              </mc:Choice>
              <mc:Fallback>
                <p:oleObj name="Equation" r:id="rId6" imgW="114120" imgH="215640" progId="Equation.3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38057" y="332105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457200" y="3196653"/>
          <a:ext cx="1676400" cy="3847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46" name="Equation" r:id="rId7" imgW="2323800" imgH="533160" progId="Equation.3">
                  <p:embed/>
                </p:oleObj>
              </mc:Choice>
              <mc:Fallback>
                <p:oleObj name="Equation" r:id="rId7" imgW="2323800" imgH="533160" progId="Equation.3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7200" y="3196653"/>
                        <a:ext cx="1676400" cy="3847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410370" y="1676400"/>
          <a:ext cx="1846476" cy="7270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47" name="Equation" r:id="rId9" imgW="2450880" imgH="965160" progId="Equation.3">
                  <p:embed/>
                </p:oleObj>
              </mc:Choice>
              <mc:Fallback>
                <p:oleObj name="Equation" r:id="rId9" imgW="2450880" imgH="965160" progId="Equation.3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10370" y="1676400"/>
                        <a:ext cx="1846476" cy="7270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04801" y="896862"/>
            <a:ext cx="21050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>
                <a:solidFill>
                  <a:srgbClr val="0000FF"/>
                </a:solidFill>
                <a:latin typeface="Time new roman"/>
              </a:rPr>
              <a:t>a) Ví dụ: Tính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2438400" y="1518628"/>
          <a:ext cx="1524000" cy="929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48" name="Equation" r:id="rId11" imgW="647640" imgH="393480" progId="Equation.3">
                  <p:embed/>
                </p:oleObj>
              </mc:Choice>
              <mc:Fallback>
                <p:oleObj name="Equation" r:id="rId11" imgW="647640" imgH="393480" progId="Equation.3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518628"/>
                        <a:ext cx="1524000" cy="9294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4077224" y="1497733"/>
          <a:ext cx="838199" cy="1005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49" name="Equation" r:id="rId13" imgW="330120" imgH="393480" progId="Equation.3">
                  <p:embed/>
                </p:oleObj>
              </mc:Choice>
              <mc:Fallback>
                <p:oleObj name="Equation" r:id="rId13" imgW="330120" imgH="393480" progId="Equation.3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7224" y="1497733"/>
                        <a:ext cx="838199" cy="10058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/>
          </p:nvPr>
        </p:nvGraphicFramePr>
        <p:xfrm>
          <a:off x="5000710" y="1828801"/>
          <a:ext cx="803751" cy="4969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50" name="Equation" r:id="rId15" imgW="330120" imgH="203040" progId="Equation.3">
                  <p:embed/>
                </p:oleObj>
              </mc:Choice>
              <mc:Fallback>
                <p:oleObj name="Equation" r:id="rId15" imgW="330120" imgH="203040" progId="Equation.3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710" y="1828801"/>
                        <a:ext cx="803751" cy="4969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/>
          </p:nvPr>
        </p:nvGraphicFramePr>
        <p:xfrm>
          <a:off x="2286000" y="2971800"/>
          <a:ext cx="1549052" cy="8149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51" name="Equation" r:id="rId17" imgW="749160" imgH="393480" progId="Equation.3">
                  <p:embed/>
                </p:oleObj>
              </mc:Choice>
              <mc:Fallback>
                <p:oleObj name="Equation" r:id="rId17" imgW="749160" imgH="393480" progId="Equation.3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971800"/>
                        <a:ext cx="1549052" cy="8149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/>
          </p:nvPr>
        </p:nvGraphicFramePr>
        <p:xfrm>
          <a:off x="3886200" y="2945946"/>
          <a:ext cx="1447800" cy="956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52" name="Equation" r:id="rId19" imgW="596880" imgH="393480" progId="Equation.3">
                  <p:embed/>
                </p:oleObj>
              </mc:Choice>
              <mc:Fallback>
                <p:oleObj name="Equation" r:id="rId19" imgW="596880" imgH="393480" progId="Equation.3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945946"/>
                        <a:ext cx="1447800" cy="9565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/>
          </p:nvPr>
        </p:nvGraphicFramePr>
        <p:xfrm>
          <a:off x="5385149" y="2964731"/>
          <a:ext cx="2615852" cy="9442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53" name="Equation" r:id="rId21" imgW="1091880" imgH="393480" progId="Equation.3">
                  <p:embed/>
                </p:oleObj>
              </mc:Choice>
              <mc:Fallback>
                <p:oleObj name="Equation" r:id="rId21" imgW="1091880" imgH="393480" progId="Equation.3">
                  <p:embed/>
                  <p:pic>
                    <p:nvPicPr>
                      <p:cNvPr id="1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5149" y="2964731"/>
                        <a:ext cx="2615852" cy="9442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/>
          </p:nvPr>
        </p:nvGraphicFramePr>
        <p:xfrm>
          <a:off x="348458" y="4429608"/>
          <a:ext cx="1937543" cy="3948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54" name="Equation" r:id="rId23" imgW="2616120" imgH="533160" progId="Equation.3">
                  <p:embed/>
                </p:oleObj>
              </mc:Choice>
              <mc:Fallback>
                <p:oleObj name="Equation" r:id="rId23" imgW="2616120" imgH="533160" progId="Equation.3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458" y="4429608"/>
                        <a:ext cx="1937543" cy="3948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/>
          </p:nvPr>
        </p:nvGraphicFramePr>
        <p:xfrm>
          <a:off x="2314274" y="4191001"/>
          <a:ext cx="1998998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55" name="Equation" r:id="rId25" imgW="876240" imgH="393480" progId="Equation.3">
                  <p:embed/>
                </p:oleObj>
              </mc:Choice>
              <mc:Fallback>
                <p:oleObj name="Equation" r:id="rId25" imgW="876240" imgH="393480" progId="Equation.3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4274" y="4191001"/>
                        <a:ext cx="1998998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/>
          </p:nvPr>
        </p:nvGraphicFramePr>
        <p:xfrm>
          <a:off x="4230670" y="4258016"/>
          <a:ext cx="3565739" cy="8315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56" name="Equation" r:id="rId27" imgW="1688760" imgH="393480" progId="Equation.3">
                  <p:embed/>
                </p:oleObj>
              </mc:Choice>
              <mc:Fallback>
                <p:oleObj name="Equation" r:id="rId27" imgW="1688760" imgH="393480" progId="Equation.3">
                  <p:embed/>
                  <p:pic>
                    <p:nvPicPr>
                      <p:cNvPr id="2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0670" y="4258016"/>
                        <a:ext cx="3565739" cy="8315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Cloud Callout 20"/>
          <p:cNvSpPr/>
          <p:nvPr/>
        </p:nvSpPr>
        <p:spPr>
          <a:xfrm>
            <a:off x="8253046" y="646331"/>
            <a:ext cx="3436576" cy="4172634"/>
          </a:xfrm>
          <a:prstGeom prst="cloudCallout">
            <a:avLst>
              <a:gd name="adj1" fmla="val -41381"/>
              <a:gd name="adj2" fmla="val 754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latin typeface="Time new roman"/>
              </a:rPr>
              <a:t>Quan sát ba ví dụ hãy cho biết để cộng, trừ, nhân , chia các số thập phân em làm như thế nào?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193670" y="2899625"/>
            <a:ext cx="9944752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u="sng" dirty="0" err="1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altLang="en-US" sz="2800" b="1" u="sng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sng" dirty="0" err="1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altLang="en-US" sz="2800" b="1" u="sng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tuyệt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193670" y="337893"/>
            <a:ext cx="9337700" cy="210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sz="2900" b="1" u="sng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altLang="en-US" sz="2900" b="1" u="sng" dirty="0" err="1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altLang="en-US" sz="2900" b="1" u="sng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b="1" u="sng" dirty="0" err="1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altLang="en-US" sz="2900" b="1" u="sng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altLang="en-US" sz="29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altLang="en-US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altLang="en-US" sz="2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9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altLang="en-US" sz="2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9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sz="2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chia </a:t>
            </a:r>
            <a:r>
              <a:rPr lang="en-US" altLang="en-US" sz="29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altLang="en-US" sz="2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900" b="1" dirty="0"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altLang="en-US" sz="29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altLang="en-US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b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altLang="en-US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b="1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altLang="en-US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b="1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altLang="en-US" sz="2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altLang="en-US" sz="2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b="1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altLang="en-US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b="1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altLang="en-US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b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altLang="en-US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b="1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altLang="en-US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b="1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altLang="en-US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b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altLang="en-US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altLang="en-US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b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en-US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9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Cloud Callout 9"/>
          <p:cNvSpPr/>
          <p:nvPr/>
        </p:nvSpPr>
        <p:spPr>
          <a:xfrm>
            <a:off x="2175387" y="1059936"/>
            <a:ext cx="6588369" cy="3188677"/>
          </a:xfrm>
          <a:prstGeom prst="cloud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B050"/>
                </a:solidFill>
                <a:latin typeface="Time new roman"/>
              </a:rPr>
              <a:t>Ngoài</a:t>
            </a:r>
            <a:r>
              <a:rPr lang="en-US" sz="2800" b="1" dirty="0" smtClean="0">
                <a:solidFill>
                  <a:srgbClr val="00B050"/>
                </a:solidFill>
                <a:latin typeface="Time new roman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 new roman"/>
              </a:rPr>
              <a:t>cách</a:t>
            </a:r>
            <a:r>
              <a:rPr lang="en-US" sz="2800" b="1" dirty="0" smtClean="0">
                <a:solidFill>
                  <a:srgbClr val="00B050"/>
                </a:solidFill>
                <a:latin typeface="Time new roman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 new roman"/>
              </a:rPr>
              <a:t>trên</a:t>
            </a:r>
            <a:r>
              <a:rPr lang="en-US" sz="2800" b="1" dirty="0" smtClean="0">
                <a:solidFill>
                  <a:srgbClr val="00B050"/>
                </a:solidFill>
                <a:latin typeface="Time new roman"/>
              </a:rPr>
              <a:t>, ta </a:t>
            </a:r>
            <a:r>
              <a:rPr lang="en-US" sz="2800" b="1" dirty="0" err="1" smtClean="0">
                <a:solidFill>
                  <a:srgbClr val="00B050"/>
                </a:solidFill>
                <a:latin typeface="Time new roman"/>
              </a:rPr>
              <a:t>còn</a:t>
            </a:r>
            <a:r>
              <a:rPr lang="en-US" sz="2800" b="1" dirty="0" smtClean="0">
                <a:solidFill>
                  <a:srgbClr val="00B050"/>
                </a:solidFill>
                <a:latin typeface="Time new roman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 new roman"/>
              </a:rPr>
              <a:t>cách</a:t>
            </a:r>
            <a:r>
              <a:rPr lang="en-US" sz="2800" b="1" dirty="0" smtClean="0">
                <a:solidFill>
                  <a:srgbClr val="00B050"/>
                </a:solidFill>
                <a:latin typeface="Time new roman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 new roman"/>
              </a:rPr>
              <a:t>nào</a:t>
            </a:r>
            <a:r>
              <a:rPr lang="en-US" sz="2800" b="1" dirty="0" smtClean="0">
                <a:solidFill>
                  <a:srgbClr val="00B050"/>
                </a:solidFill>
                <a:latin typeface="Time new roman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 new roman"/>
              </a:rPr>
              <a:t>khác</a:t>
            </a:r>
            <a:r>
              <a:rPr lang="en-US" sz="2800" b="1" dirty="0" smtClean="0">
                <a:solidFill>
                  <a:srgbClr val="00B050"/>
                </a:solidFill>
                <a:latin typeface="Time new roman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 new roman"/>
              </a:rPr>
              <a:t>để</a:t>
            </a:r>
            <a:r>
              <a:rPr lang="en-US" sz="2800" b="1" dirty="0" smtClean="0">
                <a:solidFill>
                  <a:srgbClr val="00B050"/>
                </a:solidFill>
                <a:latin typeface="Time new roman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 new roman"/>
              </a:rPr>
              <a:t>cộng</a:t>
            </a:r>
            <a:r>
              <a:rPr lang="en-US" sz="2800" b="1" dirty="0" smtClean="0">
                <a:solidFill>
                  <a:srgbClr val="00B050"/>
                </a:solidFill>
                <a:latin typeface="Time new roman"/>
              </a:rPr>
              <a:t>, </a:t>
            </a:r>
            <a:r>
              <a:rPr lang="en-US" sz="2800" b="1" dirty="0" err="1" smtClean="0">
                <a:solidFill>
                  <a:srgbClr val="00B050"/>
                </a:solidFill>
                <a:latin typeface="Time new roman"/>
              </a:rPr>
              <a:t>trừ</a:t>
            </a:r>
            <a:r>
              <a:rPr lang="en-US" sz="2800" b="1" dirty="0" smtClean="0">
                <a:solidFill>
                  <a:srgbClr val="00B050"/>
                </a:solidFill>
                <a:latin typeface="Time new roman"/>
              </a:rPr>
              <a:t>, </a:t>
            </a:r>
            <a:r>
              <a:rPr lang="en-US" sz="2800" b="1" dirty="0" err="1" smtClean="0">
                <a:solidFill>
                  <a:srgbClr val="00B050"/>
                </a:solidFill>
                <a:latin typeface="Time new roman"/>
              </a:rPr>
              <a:t>nhân</a:t>
            </a:r>
            <a:r>
              <a:rPr lang="en-US" sz="2800" b="1" dirty="0" smtClean="0">
                <a:solidFill>
                  <a:srgbClr val="00B050"/>
                </a:solidFill>
                <a:latin typeface="Time new roman"/>
              </a:rPr>
              <a:t>, chia </a:t>
            </a:r>
            <a:r>
              <a:rPr lang="en-US" sz="2800" b="1" dirty="0" err="1" smtClean="0">
                <a:solidFill>
                  <a:srgbClr val="00B050"/>
                </a:solidFill>
                <a:latin typeface="Time new roman"/>
              </a:rPr>
              <a:t>các</a:t>
            </a:r>
            <a:r>
              <a:rPr lang="en-US" sz="2800" b="1" dirty="0" smtClean="0">
                <a:solidFill>
                  <a:srgbClr val="00B050"/>
                </a:solidFill>
                <a:latin typeface="Time new roman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 new roman"/>
              </a:rPr>
              <a:t>số</a:t>
            </a:r>
            <a:r>
              <a:rPr lang="en-US" sz="2800" b="1" dirty="0" smtClean="0">
                <a:solidFill>
                  <a:srgbClr val="00B050"/>
                </a:solidFill>
                <a:latin typeface="Time new roman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 new roman"/>
              </a:rPr>
              <a:t>thập</a:t>
            </a:r>
            <a:r>
              <a:rPr lang="en-US" sz="2800" b="1" dirty="0" smtClean="0">
                <a:solidFill>
                  <a:srgbClr val="00B050"/>
                </a:solidFill>
                <a:latin typeface="Time new roman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 new roman"/>
              </a:rPr>
              <a:t>phân</a:t>
            </a:r>
            <a:r>
              <a:rPr lang="en-US" sz="2800" b="1" dirty="0" smtClean="0">
                <a:solidFill>
                  <a:srgbClr val="00B050"/>
                </a:solidFill>
                <a:latin typeface="Time new roman"/>
              </a:rPr>
              <a:t> ?</a:t>
            </a:r>
            <a:endParaRPr lang="vi-VN" sz="2800" b="1" dirty="0">
              <a:solidFill>
                <a:srgbClr val="00B050"/>
              </a:solidFill>
              <a:latin typeface="Time new roman"/>
            </a:endParaRPr>
          </a:p>
        </p:txBody>
      </p:sp>
      <p:pic>
        <p:nvPicPr>
          <p:cNvPr id="14338" name="Picture 2" descr="C:\Users\Administrator\Desktop\hình nền pp\hinh-anh-dau-hoi-cham-dep-nhat-1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0185" y="4565383"/>
            <a:ext cx="1770940" cy="1770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8976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animBg="1"/>
      <p:bldP spid="1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72645" y="-2699"/>
            <a:ext cx="6987810" cy="646331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vi-VN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2. Cộng, trừ, nhân, chia số thập phân</a:t>
            </a:r>
            <a:endParaRPr lang="en-U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3318" name="Picture 12" descr="4D0E9C1D773840AE93D84E15D99D649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8039" y="4448177"/>
            <a:ext cx="1003169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828926"/>
            <a:ext cx="2247900" cy="3238500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2572645" y="721058"/>
            <a:ext cx="7835238" cy="3727119"/>
            <a:chOff x="2936970" y="1052948"/>
            <a:chExt cx="7835238" cy="3727119"/>
          </a:xfrm>
        </p:grpSpPr>
        <p:sp>
          <p:nvSpPr>
            <p:cNvPr id="2" name="Cloud Callout 1"/>
            <p:cNvSpPr/>
            <p:nvPr/>
          </p:nvSpPr>
          <p:spPr>
            <a:xfrm>
              <a:off x="2936970" y="1052948"/>
              <a:ext cx="7835238" cy="3727119"/>
            </a:xfrm>
            <a:prstGeom prst="cloudCallout">
              <a:avLst>
                <a:gd name="adj1" fmla="val -58463"/>
                <a:gd name="adj2" fmla="val 33036"/>
              </a:avLst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4"/>
            <p:cNvSpPr txBox="1">
              <a:spLocks noChangeArrowheads="1"/>
            </p:cNvSpPr>
            <p:nvPr/>
          </p:nvSpPr>
          <p:spPr bwMode="auto">
            <a:xfrm>
              <a:off x="3712779" y="1793122"/>
              <a:ext cx="6733359" cy="2246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just"/>
              <a:r>
                <a:rPr lang="en-US" altLang="en-US" sz="2800" b="1" dirty="0" err="1">
                  <a:latin typeface="Times New Roman" pitchFamily="18" charset="0"/>
                  <a:cs typeface="Times New Roman" pitchFamily="18" charset="0"/>
                </a:rPr>
                <a:t>Khi</a:t>
              </a:r>
              <a:r>
                <a:rPr lang="en-US" alt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b="1" dirty="0" err="1">
                  <a:latin typeface="Times New Roman" pitchFamily="18" charset="0"/>
                  <a:cs typeface="Times New Roman" pitchFamily="18" charset="0"/>
                </a:rPr>
                <a:t>cộng</a:t>
              </a:r>
              <a:r>
                <a:rPr lang="en-US" alt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b="1" dirty="0" err="1"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alt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b="1" dirty="0" err="1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alt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b="1" dirty="0" err="1">
                  <a:latin typeface="Times New Roman" pitchFamily="18" charset="0"/>
                  <a:cs typeface="Times New Roman" pitchFamily="18" charset="0"/>
                </a:rPr>
                <a:t>với</a:t>
              </a:r>
              <a:r>
                <a:rPr lang="en-US" alt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b="1" dirty="0" err="1">
                  <a:latin typeface="Times New Roman" pitchFamily="18" charset="0"/>
                  <a:cs typeface="Times New Roman" pitchFamily="18" charset="0"/>
                </a:rPr>
                <a:t>nhau</a:t>
              </a:r>
              <a:r>
                <a:rPr lang="en-US" alt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b="1" dirty="0" err="1">
                  <a:latin typeface="Times New Roman" pitchFamily="18" charset="0"/>
                  <a:cs typeface="Times New Roman" pitchFamily="18" charset="0"/>
                </a:rPr>
                <a:t>nếu</a:t>
              </a:r>
              <a:r>
                <a:rPr lang="en-US" altLang="en-US" sz="2800" b="1" dirty="0">
                  <a:latin typeface="Times New Roman" pitchFamily="18" charset="0"/>
                  <a:cs typeface="Times New Roman" pitchFamily="18" charset="0"/>
                </a:rPr>
                <a:t>:</a:t>
              </a:r>
            </a:p>
            <a:p>
              <a:pPr algn="just"/>
              <a:r>
                <a:rPr lang="en-US" altLang="en-US" sz="2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Cùng</a:t>
              </a:r>
              <a:r>
                <a:rPr lang="en-US" altLang="en-US" sz="2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dấu</a:t>
              </a:r>
              <a:r>
                <a:rPr lang="en-US" altLang="en-US" sz="2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: </a:t>
              </a:r>
              <a:r>
                <a:rPr lang="en-US" altLang="en-US" sz="2800" b="1" dirty="0">
                  <a:latin typeface="Times New Roman" pitchFamily="18" charset="0"/>
                  <a:cs typeface="Times New Roman" pitchFamily="18" charset="0"/>
                </a:rPr>
                <a:t>(+,-) ta </a:t>
              </a:r>
              <a:r>
                <a:rPr lang="en-US" altLang="en-US" sz="2800" b="1" dirty="0" err="1"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alt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tổng</a:t>
              </a:r>
              <a:r>
                <a:rPr lang="en-US" alt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b="1" dirty="0" err="1"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alt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b="1" dirty="0" err="1">
                  <a:latin typeface="Times New Roman" pitchFamily="18" charset="0"/>
                  <a:cs typeface="Times New Roman" pitchFamily="18" charset="0"/>
                </a:rPr>
                <a:t>giá</a:t>
              </a:r>
              <a:r>
                <a:rPr lang="en-US" alt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b="1" dirty="0" err="1">
                  <a:latin typeface="Times New Roman" pitchFamily="18" charset="0"/>
                  <a:cs typeface="Times New Roman" pitchFamily="18" charset="0"/>
                </a:rPr>
                <a:t>trị</a:t>
              </a:r>
              <a:r>
                <a:rPr lang="en-US" alt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b="1" dirty="0" err="1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alt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b="1" dirty="0" err="1">
                  <a:latin typeface="Times New Roman" pitchFamily="18" charset="0"/>
                  <a:cs typeface="Times New Roman" pitchFamily="18" charset="0"/>
                </a:rPr>
                <a:t>lấy</a:t>
              </a:r>
              <a:r>
                <a:rPr lang="en-US" alt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b="1" dirty="0" err="1">
                  <a:latin typeface="Times New Roman" pitchFamily="18" charset="0"/>
                  <a:cs typeface="Times New Roman" pitchFamily="18" charset="0"/>
                </a:rPr>
                <a:t>dấu</a:t>
              </a:r>
              <a:r>
                <a:rPr lang="en-US" alt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b="1" dirty="0" err="1">
                  <a:latin typeface="Times New Roman" pitchFamily="18" charset="0"/>
                  <a:cs typeface="Times New Roman" pitchFamily="18" charset="0"/>
                </a:rPr>
                <a:t>chung</a:t>
              </a:r>
              <a:r>
                <a:rPr lang="en-US" alt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b="1" dirty="0" err="1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alt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b="1" dirty="0" err="1">
                  <a:latin typeface="Times New Roman" pitchFamily="18" charset="0"/>
                  <a:cs typeface="Times New Roman" pitchFamily="18" charset="0"/>
                </a:rPr>
                <a:t>chúng</a:t>
              </a:r>
              <a:r>
                <a:rPr lang="en-US" altLang="en-US" sz="2800" b="1" dirty="0"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pPr algn="just"/>
              <a:r>
                <a:rPr lang="en-US" altLang="en-US" sz="2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Khác</a:t>
              </a:r>
              <a:r>
                <a:rPr lang="en-US" altLang="en-US" sz="2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dấu</a:t>
              </a:r>
              <a:r>
                <a:rPr lang="en-US" altLang="en-US" sz="2800" b="1" dirty="0">
                  <a:latin typeface="Times New Roman" pitchFamily="18" charset="0"/>
                  <a:cs typeface="Times New Roman" pitchFamily="18" charset="0"/>
                </a:rPr>
                <a:t>: Ta </a:t>
              </a:r>
              <a:r>
                <a:rPr lang="en-US" altLang="en-US" sz="2800" b="1" dirty="0" err="1">
                  <a:latin typeface="Times New Roman" pitchFamily="18" charset="0"/>
                  <a:cs typeface="Times New Roman" pitchFamily="18" charset="0"/>
                </a:rPr>
                <a:t>lấy</a:t>
              </a:r>
              <a:r>
                <a:rPr lang="en-US" alt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b="1" dirty="0" err="1">
                  <a:latin typeface="Times New Roman" pitchFamily="18" charset="0"/>
                  <a:cs typeface="Times New Roman" pitchFamily="18" charset="0"/>
                </a:rPr>
                <a:t>giá</a:t>
              </a:r>
              <a:r>
                <a:rPr lang="en-US" alt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b="1" dirty="0" err="1">
                  <a:latin typeface="Times New Roman" pitchFamily="18" charset="0"/>
                  <a:cs typeface="Times New Roman" pitchFamily="18" charset="0"/>
                </a:rPr>
                <a:t>trị</a:t>
              </a:r>
              <a:r>
                <a:rPr lang="en-US" alt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b="1" dirty="0" err="1">
                  <a:latin typeface="Times New Roman" pitchFamily="18" charset="0"/>
                  <a:cs typeface="Times New Roman" pitchFamily="18" charset="0"/>
                </a:rPr>
                <a:t>lớn</a:t>
              </a:r>
              <a:r>
                <a:rPr lang="en-US" alt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trừ</a:t>
              </a:r>
              <a:r>
                <a:rPr lang="en-US" alt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b="1" dirty="0" err="1">
                  <a:latin typeface="Times New Roman" pitchFamily="18" charset="0"/>
                  <a:cs typeface="Times New Roman" pitchFamily="18" charset="0"/>
                </a:rPr>
                <a:t>giá</a:t>
              </a:r>
              <a:r>
                <a:rPr lang="en-US" alt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b="1" dirty="0" err="1">
                  <a:latin typeface="Times New Roman" pitchFamily="18" charset="0"/>
                  <a:cs typeface="Times New Roman" pitchFamily="18" charset="0"/>
                </a:rPr>
                <a:t>trị</a:t>
              </a:r>
              <a:r>
                <a:rPr lang="en-US" alt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b="1" dirty="0" err="1">
                  <a:latin typeface="Times New Roman" pitchFamily="18" charset="0"/>
                  <a:cs typeface="Times New Roman" pitchFamily="18" charset="0"/>
                </a:rPr>
                <a:t>nhỏ</a:t>
              </a:r>
              <a:r>
                <a:rPr lang="en-US" alt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b="1" dirty="0" err="1">
                  <a:latin typeface="Times New Roman" pitchFamily="18" charset="0"/>
                  <a:cs typeface="Times New Roman" pitchFamily="18" charset="0"/>
                </a:rPr>
                <a:t>kết</a:t>
              </a:r>
              <a:r>
                <a:rPr lang="en-US" alt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b="1" dirty="0" err="1">
                  <a:latin typeface="Times New Roman" pitchFamily="18" charset="0"/>
                  <a:cs typeface="Times New Roman" pitchFamily="18" charset="0"/>
                </a:rPr>
                <a:t>quả</a:t>
              </a:r>
              <a:r>
                <a:rPr lang="en-US" alt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b="1" dirty="0" err="1">
                  <a:latin typeface="Times New Roman" pitchFamily="18" charset="0"/>
                  <a:cs typeface="Times New Roman" pitchFamily="18" charset="0"/>
                </a:rPr>
                <a:t>mang</a:t>
              </a:r>
              <a:r>
                <a:rPr lang="en-US" alt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b="1" dirty="0" err="1">
                  <a:latin typeface="Times New Roman" pitchFamily="18" charset="0"/>
                  <a:cs typeface="Times New Roman" pitchFamily="18" charset="0"/>
                </a:rPr>
                <a:t>dấu</a:t>
              </a:r>
              <a:r>
                <a:rPr lang="en-US" alt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b="1" dirty="0" err="1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alt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b="1" dirty="0" err="1">
                  <a:latin typeface="Times New Roman" pitchFamily="18" charset="0"/>
                  <a:cs typeface="Times New Roman" pitchFamily="18" charset="0"/>
                </a:rPr>
                <a:t>giá</a:t>
              </a:r>
              <a:r>
                <a:rPr lang="en-US" alt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b="1" dirty="0" err="1">
                  <a:latin typeface="Times New Roman" pitchFamily="18" charset="0"/>
                  <a:cs typeface="Times New Roman" pitchFamily="18" charset="0"/>
                </a:rPr>
                <a:t>trị</a:t>
              </a:r>
              <a:r>
                <a:rPr lang="en-US" alt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b="1" dirty="0" err="1">
                  <a:latin typeface="Times New Roman" pitchFamily="18" charset="0"/>
                  <a:cs typeface="Times New Roman" pitchFamily="18" charset="0"/>
                </a:rPr>
                <a:t>lớn</a:t>
              </a:r>
              <a:endParaRPr lang="en-US" alt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3"/>
          <p:cNvGrpSpPr>
            <a:grpSpLocks/>
          </p:cNvGrpSpPr>
          <p:nvPr/>
        </p:nvGrpSpPr>
        <p:grpSpPr bwMode="auto">
          <a:xfrm>
            <a:off x="794" y="1030288"/>
            <a:ext cx="3149190" cy="646112"/>
            <a:chOff x="-596973" y="-571331"/>
            <a:chExt cx="1386326" cy="786608"/>
          </a:xfrm>
        </p:grpSpPr>
        <p:sp>
          <p:nvSpPr>
            <p:cNvPr id="15" name="Rounded Rectangle 14"/>
            <p:cNvSpPr/>
            <p:nvPr/>
          </p:nvSpPr>
          <p:spPr>
            <a:xfrm>
              <a:off x="-596973" y="-571331"/>
              <a:ext cx="670803" cy="742157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-596973" y="-571330"/>
              <a:ext cx="1386326" cy="78660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vi-VN" sz="3600" b="1" dirty="0">
                  <a:ln w="31550" cmpd="sng">
                    <a:gradFill>
                      <a:gsLst>
                        <a:gs pos="25000">
                          <a:schemeClr val="accent1">
                            <a:shade val="25000"/>
                            <a:satMod val="190000"/>
                          </a:schemeClr>
                        </a:gs>
                        <a:gs pos="80000">
                          <a:schemeClr val="accent1">
                            <a:tint val="75000"/>
                            <a:satMod val="19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rgbClr val="2B2FE1"/>
                  </a:solidFill>
                  <a:effectLst>
                    <a:outerShdw blurRad="41275" dist="12700" dir="12000000" algn="tl" rotWithShape="0">
                      <a:srgbClr val="000000">
                        <a:alpha val="40000"/>
                      </a:srgbClr>
                    </a:outerShdw>
                  </a:effectLst>
                  <a:latin typeface="Aharoni" pitchFamily="2" charset="-79"/>
                  <a:cs typeface="Aharoni" pitchFamily="2" charset="-79"/>
                </a:rPr>
                <a:t>VD1</a:t>
              </a:r>
              <a:r>
                <a:rPr lang="en-US" sz="3600" b="1" dirty="0">
                  <a:ln w="31550" cmpd="sng">
                    <a:gradFill>
                      <a:gsLst>
                        <a:gs pos="25000">
                          <a:schemeClr val="accent1">
                            <a:shade val="25000"/>
                            <a:satMod val="190000"/>
                          </a:schemeClr>
                        </a:gs>
                        <a:gs pos="80000">
                          <a:schemeClr val="accent1">
                            <a:tint val="75000"/>
                            <a:satMod val="19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rgbClr val="2B2FE1"/>
                  </a:solidFill>
                  <a:effectLst>
                    <a:outerShdw blurRad="41275" dist="12700" dir="12000000" algn="tl" rotWithShape="0">
                      <a:srgbClr val="000000">
                        <a:alpha val="40000"/>
                      </a:srgbClr>
                    </a:outerShdw>
                  </a:effectLst>
                  <a:latin typeface="Aharoni" pitchFamily="2" charset="-79"/>
                  <a:cs typeface="Aharoni" pitchFamily="2" charset="-79"/>
                </a:rPr>
                <a:t>: </a:t>
              </a:r>
              <a:r>
                <a:rPr lang="en-US" sz="3600" b="1" dirty="0" err="1">
                  <a:ln w="31550" cmpd="sng">
                    <a:gradFill>
                      <a:gsLst>
                        <a:gs pos="25000">
                          <a:schemeClr val="accent1">
                            <a:shade val="25000"/>
                            <a:satMod val="190000"/>
                          </a:schemeClr>
                        </a:gs>
                        <a:gs pos="80000">
                          <a:schemeClr val="accent1">
                            <a:tint val="75000"/>
                            <a:satMod val="19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rgbClr val="2B2FE1"/>
                  </a:solidFill>
                  <a:effectLst>
                    <a:outerShdw blurRad="41275" dist="12700" dir="12000000" algn="tl" rotWithShape="0">
                      <a:srgbClr val="000000">
                        <a:alpha val="40000"/>
                      </a:srgbClr>
                    </a:outerShdw>
                  </a:effectLst>
                  <a:latin typeface="Time new roman"/>
                  <a:cs typeface="Aharoni" pitchFamily="2" charset="-79"/>
                </a:rPr>
                <a:t>Tính</a:t>
              </a:r>
              <a:endParaRPr lang="en-US" sz="2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2B2FE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 new roman"/>
                <a:cs typeface="Aharoni" pitchFamily="2" charset="-79"/>
              </a:endParaRPr>
            </a:p>
          </p:txBody>
        </p:sp>
      </p:grpSp>
      <p:graphicFrame>
        <p:nvGraphicFramePr>
          <p:cNvPr id="1433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004259"/>
              </p:ext>
            </p:extLst>
          </p:nvPr>
        </p:nvGraphicFramePr>
        <p:xfrm>
          <a:off x="2093842" y="1389575"/>
          <a:ext cx="6745358" cy="351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1" name="Equation" r:id="rId3" imgW="1282700" imgH="889000" progId="Equation.DSMT4">
                  <p:embed/>
                </p:oleObj>
              </mc:Choice>
              <mc:Fallback>
                <p:oleObj name="Equation" r:id="rId3" imgW="1282700" imgH="889000" progId="Equation.DSMT4">
                  <p:embed/>
                  <p:pic>
                    <p:nvPicPr>
                      <p:cNvPr id="1433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3842" y="1389575"/>
                        <a:ext cx="6745358" cy="3511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341" name="Picture 12" descr="4D0E9C1D773840AE93D84E15D99D6495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8039" y="4448177"/>
            <a:ext cx="1003169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2514600" y="152401"/>
            <a:ext cx="6987810" cy="646331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vi-VN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2. Cộng, trừ, nhân, chia số thập phân</a:t>
            </a:r>
            <a:endParaRPr lang="en-U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  <a:cs typeface="Arial" panose="020B0604020202020204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3943311"/>
              </p:ext>
            </p:extLst>
          </p:nvPr>
        </p:nvGraphicFramePr>
        <p:xfrm>
          <a:off x="410331" y="2582819"/>
          <a:ext cx="8591988" cy="622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2" name="Equation" r:id="rId6" imgW="2806560" imgH="203040" progId="Equation.DSMT4">
                  <p:embed/>
                </p:oleObj>
              </mc:Choice>
              <mc:Fallback>
                <p:oleObj name="Equation" r:id="rId6" imgW="2806560" imgH="203040" progId="Equation.DSMT4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10331" y="2582819"/>
                        <a:ext cx="8591988" cy="6220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1419236"/>
              </p:ext>
            </p:extLst>
          </p:nvPr>
        </p:nvGraphicFramePr>
        <p:xfrm>
          <a:off x="439617" y="3393833"/>
          <a:ext cx="6882049" cy="6222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3" name="Equation" r:id="rId8" imgW="2247840" imgH="203040" progId="Equation.DSMT4">
                  <p:embed/>
                </p:oleObj>
              </mc:Choice>
              <mc:Fallback>
                <p:oleObj name="Equation" r:id="rId8" imgW="2247840" imgH="20304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39617" y="3393833"/>
                        <a:ext cx="6882049" cy="6222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6628569"/>
              </p:ext>
            </p:extLst>
          </p:nvPr>
        </p:nvGraphicFramePr>
        <p:xfrm>
          <a:off x="472160" y="4232033"/>
          <a:ext cx="6729114" cy="6222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4" name="Equation" r:id="rId10" imgW="2197080" imgH="203040" progId="Equation.DSMT4">
                  <p:embed/>
                </p:oleObj>
              </mc:Choice>
              <mc:Fallback>
                <p:oleObj name="Equation" r:id="rId10" imgW="2197080" imgH="20304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72160" y="4232033"/>
                        <a:ext cx="6729114" cy="6222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6672303"/>
              </p:ext>
            </p:extLst>
          </p:nvPr>
        </p:nvGraphicFramePr>
        <p:xfrm>
          <a:off x="363416" y="5092458"/>
          <a:ext cx="5756031" cy="6222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5" name="Equation" r:id="rId12" imgW="1879560" imgH="203040" progId="Equation.DSMT4">
                  <p:embed/>
                </p:oleObj>
              </mc:Choice>
              <mc:Fallback>
                <p:oleObj name="Equation" r:id="rId12" imgW="1879560" imgH="20304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63416" y="5092458"/>
                        <a:ext cx="5756031" cy="6222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Picture 13" descr="Hình ảnh Phim Hoạt Hình Vẽ Tay Cầm Bút Minh Họa Dễ Thương, Cầm Bút, Tinh  Tế, Thiết Kế miễn phí tải tập tin PNG PSDComment và Vector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sharpenSoften amount="-18000"/>
                    </a14:imgEffect>
                    <a14:imgEffect>
                      <a14:brightnessContrast bright="5000" contrast="-2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553" y="120899"/>
            <a:ext cx="773282" cy="677833"/>
          </a:xfrm>
          <a:prstGeom prst="rect">
            <a:avLst/>
          </a:prstGeom>
          <a:solidFill>
            <a:srgbClr val="FFFFFF"/>
          </a:solidFill>
          <a:ln w="3175" cap="sq">
            <a:noFill/>
            <a:miter lim="800000"/>
          </a:ln>
          <a:effectLst>
            <a:glow rad="63500">
              <a:srgbClr val="FFFFFF">
                <a:alpha val="40000"/>
              </a:srgbClr>
            </a:glow>
            <a:reflection stA="42000" endPos="65000" dist="50800" dir="5400000" sy="-100000" algn="bl" rotWithShape="0"/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</p:pic>
    </p:spTree>
    <p:extLst>
      <p:ext uri="{BB962C8B-B14F-4D97-AF65-F5344CB8AC3E}">
        <p14:creationId xmlns:p14="http://schemas.microsoft.com/office/powerpoint/2010/main" val="1117995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14339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424 0.03588 L 0.33437 -0.21944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00" y="-1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</TotalTime>
  <Words>817</Words>
  <Application>Microsoft Office PowerPoint</Application>
  <PresentationFormat>Widescreen</PresentationFormat>
  <Paragraphs>109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31" baseType="lpstr">
      <vt:lpstr>Microsoft JhengHei</vt:lpstr>
      <vt:lpstr>Aharoni</vt:lpstr>
      <vt:lpstr>Arial</vt:lpstr>
      <vt:lpstr>Calibri</vt:lpstr>
      <vt:lpstr>Calibri Light</vt:lpstr>
      <vt:lpstr>Palatino Linotype</vt:lpstr>
      <vt:lpstr>Symbol</vt:lpstr>
      <vt:lpstr>Tahoma</vt:lpstr>
      <vt:lpstr>Time new roman</vt:lpstr>
      <vt:lpstr>Times</vt:lpstr>
      <vt:lpstr>Times New Roman</vt:lpstr>
      <vt:lpstr>VNI-Hobo</vt:lpstr>
      <vt:lpstr>VNI-Linus</vt:lpstr>
      <vt:lpstr>Office Theme</vt:lpstr>
      <vt:lpstr>Equation</vt:lpstr>
      <vt:lpstr>MathType 7.0 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 LICH</dc:creator>
  <cp:lastModifiedBy>Lai Tien Huong</cp:lastModifiedBy>
  <cp:revision>58</cp:revision>
  <dcterms:created xsi:type="dcterms:W3CDTF">2021-09-16T09:30:25Z</dcterms:created>
  <dcterms:modified xsi:type="dcterms:W3CDTF">2021-10-03T14:07:00Z</dcterms:modified>
</cp:coreProperties>
</file>